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67" r:id="rId6"/>
    <p:sldId id="266" r:id="rId7"/>
    <p:sldId id="280" r:id="rId8"/>
    <p:sldId id="278" r:id="rId9"/>
    <p:sldId id="281" r:id="rId10"/>
    <p:sldId id="279" r:id="rId11"/>
    <p:sldId id="259" r:id="rId12"/>
    <p:sldId id="286" r:id="rId13"/>
    <p:sldId id="282" r:id="rId14"/>
    <p:sldId id="277" r:id="rId15"/>
    <p:sldId id="268" r:id="rId16"/>
    <p:sldId id="269" r:id="rId17"/>
    <p:sldId id="260" r:id="rId18"/>
    <p:sldId id="276" r:id="rId19"/>
    <p:sldId id="261" r:id="rId20"/>
    <p:sldId id="262" r:id="rId21"/>
    <p:sldId id="283" r:id="rId22"/>
    <p:sldId id="285" r:id="rId23"/>
    <p:sldId id="284" r:id="rId24"/>
    <p:sldId id="287" r:id="rId25"/>
    <p:sldId id="263" r:id="rId26"/>
    <p:sldId id="271" r:id="rId27"/>
    <p:sldId id="270" r:id="rId28"/>
    <p:sldId id="273" r:id="rId29"/>
    <p:sldId id="275" r:id="rId30"/>
    <p:sldId id="274" r:id="rId31"/>
    <p:sldId id="290" r:id="rId32"/>
    <p:sldId id="291" r:id="rId33"/>
    <p:sldId id="288" r:id="rId34"/>
    <p:sldId id="289" r:id="rId35"/>
    <p:sldId id="292" r:id="rId36"/>
    <p:sldId id="265" r:id="rId37"/>
  </p:sldIdLst>
  <p:sldSz cx="164592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AA69C"/>
    <a:srgbClr val="4C5A69"/>
    <a:srgbClr val="7E7E7E"/>
    <a:srgbClr val="FFFFFF"/>
    <a:srgbClr val="00FFFF"/>
    <a:srgbClr val="FF00FF"/>
    <a:srgbClr val="FF0000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095078"/>
            <a:ext cx="1399032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723804"/>
            <a:ext cx="123444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681567"/>
            <a:ext cx="354901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681567"/>
            <a:ext cx="1044130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191514"/>
            <a:ext cx="1419606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567000"/>
            <a:ext cx="1419606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407833"/>
            <a:ext cx="699516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681570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138171"/>
            <a:ext cx="6963012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676140"/>
            <a:ext cx="6963012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138171"/>
            <a:ext cx="6997304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676140"/>
            <a:ext cx="6997304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843196"/>
            <a:ext cx="833247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53440"/>
            <a:ext cx="5308520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843196"/>
            <a:ext cx="833247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840480"/>
            <a:ext cx="5308520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681570"/>
            <a:ext cx="141960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407833"/>
            <a:ext cx="141960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549E2-DFD0-412E-84C2-A8F2ECB6830C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1865189"/>
            <a:ext cx="55549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1865189"/>
            <a:ext cx="37033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4A8F-C2D8-4CB7-9514-0A241852E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60.png"/><Relationship Id="rId7" Type="http://schemas.openxmlformats.org/officeDocument/2006/relationships/image" Target="../media/image10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76429" y="3874774"/>
            <a:ext cx="4326123" cy="3715780"/>
            <a:chOff x="3176429" y="3874774"/>
            <a:chExt cx="4326123" cy="3715780"/>
          </a:xfrm>
        </p:grpSpPr>
        <p:sp>
          <p:nvSpPr>
            <p:cNvPr id="62" name="TextBox 61"/>
            <p:cNvSpPr txBox="1"/>
            <p:nvPr/>
          </p:nvSpPr>
          <p:spPr>
            <a:xfrm>
              <a:off x="5947610" y="4025085"/>
              <a:ext cx="1554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Transformable Production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176429" y="3874774"/>
              <a:ext cx="4163886" cy="3715780"/>
              <a:chOff x="1042828" y="902974"/>
              <a:chExt cx="4163886" cy="371578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94265" y="1543807"/>
                <a:ext cx="2364942" cy="52298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350606" y="902974"/>
                <a:ext cx="3477" cy="340495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350606" y="4307930"/>
                <a:ext cx="33963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2413961" y="1843124"/>
                <a:ext cx="296028" cy="19340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713279" y="3750865"/>
                <a:ext cx="1684074" cy="499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34340" y="2050349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Future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396450" y="3493608"/>
                <a:ext cx="663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Garamond" panose="02020404030301010803" pitchFamily="18" charset="0"/>
                  </a:rPr>
                  <a:t>Today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>
                <a:off x="3817299" y="3396413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651772" y="309422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Fully Automated Production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4009718" y="1308316"/>
                <a:ext cx="136011" cy="30434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128607" y="1247778"/>
                <a:ext cx="257446" cy="15217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048428" y="932990"/>
                <a:ext cx="1554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Strictly Manual Production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354083" y="4310977"/>
                <a:ext cx="3392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Volume, Degree of Automation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-505761" y="2451564"/>
                <a:ext cx="3404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Flexibility, Production Variety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02850" y="1145813"/>
                <a:ext cx="644684" cy="20754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706781" y="1267513"/>
                <a:ext cx="2582028" cy="2756357"/>
              </a:xfrm>
              <a:custGeom>
                <a:avLst/>
                <a:gdLst>
                  <a:gd name="connsiteX0" fmla="*/ 0 w 2582028"/>
                  <a:gd name="connsiteY0" fmla="*/ 0 h 2756357"/>
                  <a:gd name="connsiteX1" fmla="*/ 6578 w 2582028"/>
                  <a:gd name="connsiteY1" fmla="*/ 503249 h 2756357"/>
                  <a:gd name="connsiteX2" fmla="*/ 26313 w 2582028"/>
                  <a:gd name="connsiteY2" fmla="*/ 950581 h 2756357"/>
                  <a:gd name="connsiteX3" fmla="*/ 65784 w 2582028"/>
                  <a:gd name="connsiteY3" fmla="*/ 1401203 h 2756357"/>
                  <a:gd name="connsiteX4" fmla="*/ 138146 w 2582028"/>
                  <a:gd name="connsiteY4" fmla="*/ 1822222 h 2756357"/>
                  <a:gd name="connsiteX5" fmla="*/ 246690 w 2582028"/>
                  <a:gd name="connsiteY5" fmla="*/ 2114961 h 2756357"/>
                  <a:gd name="connsiteX6" fmla="*/ 388126 w 2582028"/>
                  <a:gd name="connsiteY6" fmla="*/ 2328760 h 2756357"/>
                  <a:gd name="connsiteX7" fmla="*/ 624949 w 2582028"/>
                  <a:gd name="connsiteY7" fmla="*/ 2503088 h 2756357"/>
                  <a:gd name="connsiteX8" fmla="*/ 967027 w 2582028"/>
                  <a:gd name="connsiteY8" fmla="*/ 2614921 h 2756357"/>
                  <a:gd name="connsiteX9" fmla="*/ 1391335 w 2582028"/>
                  <a:gd name="connsiteY9" fmla="*/ 2670837 h 2756357"/>
                  <a:gd name="connsiteX10" fmla="*/ 2582028 w 2582028"/>
                  <a:gd name="connsiteY10" fmla="*/ 2756357 h 27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2028" h="2756357">
                    <a:moveTo>
                      <a:pt x="0" y="0"/>
                    </a:moveTo>
                    <a:cubicBezTo>
                      <a:pt x="1096" y="172409"/>
                      <a:pt x="2193" y="344819"/>
                      <a:pt x="6578" y="503249"/>
                    </a:cubicBezTo>
                    <a:cubicBezTo>
                      <a:pt x="10963" y="661679"/>
                      <a:pt x="16445" y="800922"/>
                      <a:pt x="26313" y="950581"/>
                    </a:cubicBezTo>
                    <a:cubicBezTo>
                      <a:pt x="36181" y="1100240"/>
                      <a:pt x="47145" y="1255930"/>
                      <a:pt x="65784" y="1401203"/>
                    </a:cubicBezTo>
                    <a:cubicBezTo>
                      <a:pt x="84423" y="1546476"/>
                      <a:pt x="107995" y="1703262"/>
                      <a:pt x="138146" y="1822222"/>
                    </a:cubicBezTo>
                    <a:cubicBezTo>
                      <a:pt x="168297" y="1941182"/>
                      <a:pt x="205027" y="2030538"/>
                      <a:pt x="246690" y="2114961"/>
                    </a:cubicBezTo>
                    <a:cubicBezTo>
                      <a:pt x="288353" y="2199384"/>
                      <a:pt x="325083" y="2264072"/>
                      <a:pt x="388126" y="2328760"/>
                    </a:cubicBezTo>
                    <a:cubicBezTo>
                      <a:pt x="451169" y="2393448"/>
                      <a:pt x="528466" y="2455395"/>
                      <a:pt x="624949" y="2503088"/>
                    </a:cubicBezTo>
                    <a:cubicBezTo>
                      <a:pt x="721432" y="2550781"/>
                      <a:pt x="839296" y="2586963"/>
                      <a:pt x="967027" y="2614921"/>
                    </a:cubicBezTo>
                    <a:cubicBezTo>
                      <a:pt x="1094758" y="2642879"/>
                      <a:pt x="1122168" y="2647264"/>
                      <a:pt x="1391335" y="2670837"/>
                    </a:cubicBezTo>
                    <a:cubicBezTo>
                      <a:pt x="1660502" y="2694410"/>
                      <a:pt x="2384127" y="2747586"/>
                      <a:pt x="2582028" y="2756357"/>
                    </a:cubicBezTo>
                  </a:path>
                </a:pathLst>
              </a:cu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818614" y="1247778"/>
                <a:ext cx="2279421" cy="595346"/>
              </a:xfrm>
              <a:custGeom>
                <a:avLst/>
                <a:gdLst>
                  <a:gd name="connsiteX0" fmla="*/ 0 w 2279421"/>
                  <a:gd name="connsiteY0" fmla="*/ 0 h 595346"/>
                  <a:gd name="connsiteX1" fmla="*/ 85519 w 2279421"/>
                  <a:gd name="connsiteY1" fmla="*/ 213798 h 595346"/>
                  <a:gd name="connsiteX2" fmla="*/ 263136 w 2279421"/>
                  <a:gd name="connsiteY2" fmla="*/ 401283 h 595346"/>
                  <a:gd name="connsiteX3" fmla="*/ 700601 w 2279421"/>
                  <a:gd name="connsiteY3" fmla="*/ 522984 h 595346"/>
                  <a:gd name="connsiteX4" fmla="*/ 1052547 w 2279421"/>
                  <a:gd name="connsiteY4" fmla="*/ 559165 h 595346"/>
                  <a:gd name="connsiteX5" fmla="*/ 2279421 w 2279421"/>
                  <a:gd name="connsiteY5" fmla="*/ 595346 h 5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9421" h="595346">
                    <a:moveTo>
                      <a:pt x="0" y="0"/>
                    </a:moveTo>
                    <a:cubicBezTo>
                      <a:pt x="20831" y="73458"/>
                      <a:pt x="41663" y="146917"/>
                      <a:pt x="85519" y="213798"/>
                    </a:cubicBezTo>
                    <a:cubicBezTo>
                      <a:pt x="129375" y="280679"/>
                      <a:pt x="160622" y="349752"/>
                      <a:pt x="263136" y="401283"/>
                    </a:cubicBezTo>
                    <a:cubicBezTo>
                      <a:pt x="365650" y="452814"/>
                      <a:pt x="569033" y="496670"/>
                      <a:pt x="700601" y="522984"/>
                    </a:cubicBezTo>
                    <a:cubicBezTo>
                      <a:pt x="832170" y="549298"/>
                      <a:pt x="789410" y="547105"/>
                      <a:pt x="1052547" y="559165"/>
                    </a:cubicBezTo>
                    <a:cubicBezTo>
                      <a:pt x="1315684" y="571225"/>
                      <a:pt x="2083713" y="590960"/>
                      <a:pt x="2279421" y="5953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3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50" y="3298842"/>
            <a:ext cx="7143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1669209" y="3524249"/>
            <a:ext cx="5536756" cy="3982880"/>
            <a:chOff x="1669209" y="3524249"/>
            <a:chExt cx="5536756" cy="3982880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56528" y="3524249"/>
              <a:ext cx="0" cy="292731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69209" y="3687961"/>
              <a:ext cx="228600" cy="3281497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64507" y="5216090"/>
              <a:ext cx="1141458" cy="240182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50678" y="4307866"/>
              <a:ext cx="222207" cy="1138194"/>
            </a:xfrm>
            <a:prstGeom prst="rect">
              <a:avLst/>
            </a:prstGeom>
            <a:solidFill>
              <a:srgbClr val="7A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2861043" y="3811060"/>
              <a:ext cx="1102124" cy="2642223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Freeform 571"/>
            <p:cNvSpPr/>
            <p:nvPr/>
          </p:nvSpPr>
          <p:spPr>
            <a:xfrm flipH="1">
              <a:off x="3948216" y="3810667"/>
              <a:ext cx="1106424" cy="2642616"/>
            </a:xfrm>
            <a:custGeom>
              <a:avLst/>
              <a:gdLst>
                <a:gd name="connsiteX0" fmla="*/ 1234159 w 1234159"/>
                <a:gd name="connsiteY0" fmla="*/ 2496368 h 2496368"/>
                <a:gd name="connsiteX1" fmla="*/ 1032206 w 1234159"/>
                <a:gd name="connsiteY1" fmla="*/ 1688555 h 2496368"/>
                <a:gd name="connsiteX2" fmla="*/ 645129 w 1234159"/>
                <a:gd name="connsiteY2" fmla="*/ 768545 h 2496368"/>
                <a:gd name="connsiteX3" fmla="*/ 0 w 1234159"/>
                <a:gd name="connsiteY3" fmla="*/ 0 h 24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59" h="2496368">
                  <a:moveTo>
                    <a:pt x="1234159" y="2496368"/>
                  </a:moveTo>
                  <a:cubicBezTo>
                    <a:pt x="1182268" y="2236447"/>
                    <a:pt x="1130378" y="1976526"/>
                    <a:pt x="1032206" y="1688555"/>
                  </a:cubicBezTo>
                  <a:cubicBezTo>
                    <a:pt x="934034" y="1400584"/>
                    <a:pt x="817163" y="1049971"/>
                    <a:pt x="645129" y="768545"/>
                  </a:cubicBezTo>
                  <a:cubicBezTo>
                    <a:pt x="473095" y="487119"/>
                    <a:pt x="236547" y="24355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32231" y="3524959"/>
              <a:ext cx="630936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flipH="1">
              <a:off x="3948216" y="3524959"/>
              <a:ext cx="630388" cy="2928324"/>
            </a:xfrm>
            <a:custGeom>
              <a:avLst/>
              <a:gdLst>
                <a:gd name="connsiteX0" fmla="*/ 617079 w 617079"/>
                <a:gd name="connsiteY0" fmla="*/ 2928324 h 2928324"/>
                <a:gd name="connsiteX1" fmla="*/ 555371 w 617079"/>
                <a:gd name="connsiteY1" fmla="*/ 1710994 h 2928324"/>
                <a:gd name="connsiteX2" fmla="*/ 420736 w 617079"/>
                <a:gd name="connsiteY2" fmla="*/ 925619 h 2928324"/>
                <a:gd name="connsiteX3" fmla="*/ 0 w 617079"/>
                <a:gd name="connsiteY3" fmla="*/ 0 h 29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79" h="2928324">
                  <a:moveTo>
                    <a:pt x="617079" y="2928324"/>
                  </a:moveTo>
                  <a:cubicBezTo>
                    <a:pt x="602587" y="2486551"/>
                    <a:pt x="588095" y="2044778"/>
                    <a:pt x="555371" y="1710994"/>
                  </a:cubicBezTo>
                  <a:cubicBezTo>
                    <a:pt x="522647" y="1377210"/>
                    <a:pt x="513298" y="1210785"/>
                    <a:pt x="420736" y="925619"/>
                  </a:cubicBezTo>
                  <a:cubicBezTo>
                    <a:pt x="328174" y="640453"/>
                    <a:pt x="97237" y="17577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672910" y="4927413"/>
              <a:ext cx="1290257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Freeform 575"/>
            <p:cNvSpPr/>
            <p:nvPr/>
          </p:nvSpPr>
          <p:spPr>
            <a:xfrm flipH="1">
              <a:off x="3948216" y="4927413"/>
              <a:ext cx="1289304" cy="1525870"/>
            </a:xfrm>
            <a:custGeom>
              <a:avLst/>
              <a:gdLst>
                <a:gd name="connsiteX0" fmla="*/ 1290257 w 1290257"/>
                <a:gd name="connsiteY0" fmla="*/ 1525870 h 1525870"/>
                <a:gd name="connsiteX1" fmla="*/ 1004157 w 1290257"/>
                <a:gd name="connsiteY1" fmla="*/ 987327 h 1525870"/>
                <a:gd name="connsiteX2" fmla="*/ 482444 w 1290257"/>
                <a:gd name="connsiteY2" fmla="*/ 359028 h 1525870"/>
                <a:gd name="connsiteX3" fmla="*/ 0 w 1290257"/>
                <a:gd name="connsiteY3" fmla="*/ 0 h 15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57" h="1525870">
                  <a:moveTo>
                    <a:pt x="1290257" y="1525870"/>
                  </a:moveTo>
                  <a:cubicBezTo>
                    <a:pt x="1214524" y="1353835"/>
                    <a:pt x="1138792" y="1181801"/>
                    <a:pt x="1004157" y="987327"/>
                  </a:cubicBezTo>
                  <a:cubicBezTo>
                    <a:pt x="869522" y="792853"/>
                    <a:pt x="649803" y="523582"/>
                    <a:pt x="482444" y="359028"/>
                  </a:cubicBezTo>
                  <a:cubicBezTo>
                    <a:pt x="315085" y="194474"/>
                    <a:pt x="79472" y="6077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/>
            <p:cNvGrpSpPr/>
            <p:nvPr/>
          </p:nvGrpSpPr>
          <p:grpSpPr>
            <a:xfrm rot="3204905">
              <a:off x="4826617" y="4209890"/>
              <a:ext cx="1056081" cy="1226803"/>
              <a:chOff x="3418523" y="6280326"/>
              <a:chExt cx="1056081" cy="1226803"/>
            </a:xfrm>
          </p:grpSpPr>
          <p:sp>
            <p:nvSpPr>
              <p:cNvPr id="842" name="Rectangle 841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3" name="Group 842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40" name="Rectangle 93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1" name="Straight Connector 940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Straight Connector 962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Connector 963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Connector 964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Connector 965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Connector 966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Connector 967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9" name="Straight Connector 968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Connector 969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4" name="Group 843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0" name="Straight Connector 9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Straight Connector 9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Straight Connector 9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Straight Connector 9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Straight Connector 9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Connector 9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Straight Connector 9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Straight Connector 9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Straight Connector 9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9" name="Straight Connector 9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1" name="Straight Connector 9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2" name="Straight Connector 9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Straight Connector 9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Straight Connector 9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9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9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9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9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5" name="Group 844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Straight Connector 9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Straight Connector 9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3" name="Straight Connector 9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Straight Connector 9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Straight Connector 9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Straight Connector 9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7" name="Straight Connector 9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Straight Connector 9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 84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8" name="Straight Connector 8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Straight Connector 8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Straight Connector 8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1" name="Straight Connector 8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2" name="Straight Connector 8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3" name="Straight Connector 8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Straight Connector 8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Straight Connector 8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Straight Connector 8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Straight Connector 8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Straight Connector 8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8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/>
            <p:cNvGrpSpPr/>
            <p:nvPr/>
          </p:nvGrpSpPr>
          <p:grpSpPr>
            <a:xfrm>
              <a:off x="3418523" y="6280326"/>
              <a:ext cx="1056081" cy="1226803"/>
              <a:chOff x="3418523" y="6280326"/>
              <a:chExt cx="1056081" cy="122680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0" name="Group 709"/>
            <p:cNvGrpSpPr/>
            <p:nvPr/>
          </p:nvGrpSpPr>
          <p:grpSpPr>
            <a:xfrm rot="18635381">
              <a:off x="2050001" y="4206551"/>
              <a:ext cx="1056081" cy="1226803"/>
              <a:chOff x="3418523" y="6280326"/>
              <a:chExt cx="1056081" cy="1226803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3605316" y="6451559"/>
                <a:ext cx="685800" cy="868680"/>
              </a:xfrm>
              <a:prstGeom prst="rect">
                <a:avLst/>
              </a:prstGeom>
              <a:solidFill>
                <a:srgbClr val="4C5A6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2" name="Group 711"/>
              <p:cNvGrpSpPr/>
              <p:nvPr/>
            </p:nvGrpSpPr>
            <p:grpSpPr>
              <a:xfrm>
                <a:off x="3419289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4286804" y="6280326"/>
                <a:ext cx="186027" cy="413017"/>
                <a:chOff x="5853634" y="7691802"/>
                <a:chExt cx="186027" cy="413017"/>
              </a:xfrm>
            </p:grpSpPr>
            <p:sp>
              <p:nvSpPr>
                <p:cNvPr id="778" name="Rectangle 777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9" name="Straight Connector 778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4288577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/>
              <p:cNvGrpSpPr/>
              <p:nvPr/>
            </p:nvGrpSpPr>
            <p:grpSpPr>
              <a:xfrm>
                <a:off x="3418523" y="7094112"/>
                <a:ext cx="186027" cy="413017"/>
                <a:chOff x="5853634" y="7691802"/>
                <a:chExt cx="186027" cy="413017"/>
              </a:xfrm>
            </p:grpSpPr>
            <p:sp>
              <p:nvSpPr>
                <p:cNvPr id="716" name="Rectangle 715"/>
                <p:cNvSpPr/>
                <p:nvPr/>
              </p:nvSpPr>
              <p:spPr>
                <a:xfrm>
                  <a:off x="5856781" y="7692958"/>
                  <a:ext cx="182880" cy="4094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5853634" y="771809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5853634" y="773228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/>
                <p:cNvCxnSpPr/>
                <p:nvPr/>
              </p:nvCxnSpPr>
              <p:spPr>
                <a:xfrm>
                  <a:off x="5853634" y="774648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5853634" y="776067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>
                  <a:off x="5853634" y="777487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5853634" y="778907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Straight Connector 722"/>
                <p:cNvCxnSpPr/>
                <p:nvPr/>
              </p:nvCxnSpPr>
              <p:spPr>
                <a:xfrm>
                  <a:off x="5853634" y="7803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5853634" y="7817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>
                  <a:off x="5853634" y="7831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5853634" y="784667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5853634" y="786087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5853634" y="787507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5853634" y="7889266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5853634" y="790346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5853634" y="791765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5853634" y="7931854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5853634" y="7946050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5853634" y="796024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5853634" y="797526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5853634" y="798946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/>
                <p:cNvCxnSpPr/>
                <p:nvPr/>
              </p:nvCxnSpPr>
              <p:spPr>
                <a:xfrm>
                  <a:off x="5853634" y="800365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5853634" y="8017855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5853634" y="8032051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>
                  <a:off x="5853634" y="8046247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/>
                <p:cNvCxnSpPr/>
                <p:nvPr/>
              </p:nvCxnSpPr>
              <p:spPr>
                <a:xfrm>
                  <a:off x="5853634" y="8060443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>
                  <a:off x="5853634" y="8074639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/>
                <p:cNvCxnSpPr/>
                <p:nvPr/>
              </p:nvCxnSpPr>
              <p:spPr>
                <a:xfrm>
                  <a:off x="5853634" y="8088834"/>
                  <a:ext cx="94587" cy="15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>
                  <a:off x="5948221" y="7695339"/>
                  <a:ext cx="88293" cy="96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5853634" y="7691802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5853634" y="7705998"/>
                  <a:ext cx="182880" cy="27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58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947095" y="4974956"/>
            <a:ext cx="5468186" cy="2595296"/>
            <a:chOff x="1947095" y="4974956"/>
            <a:chExt cx="5468186" cy="2595296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59391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7" name="Straight Connector 6"/>
              <p:cNvCxnSpPr>
                <a:stCxn id="5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Arrow Connector 205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208" name="Freeform 207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Arrow Connector 208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Oval 4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463" y="5213733"/>
                  <a:ext cx="245067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/>
                <p:cNvSpPr txBox="1"/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1" name="TextBox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775" y="5727952"/>
                  <a:ext cx="24981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/>
            <p:cNvSpPr txBox="1"/>
            <p:nvPr/>
          </p:nvSpPr>
          <p:spPr>
            <a:xfrm>
              <a:off x="3398429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47095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Forward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5032320" y="4974956"/>
              <a:ext cx="1760219" cy="1981200"/>
              <a:chOff x="4572000" y="5242560"/>
              <a:chExt cx="1760219" cy="1981200"/>
            </a:xfrm>
          </p:grpSpPr>
          <p:cxnSp>
            <p:nvCxnSpPr>
              <p:cNvPr id="306" name="Straight Connector 305"/>
              <p:cNvCxnSpPr>
                <a:stCxn id="318" idx="4"/>
              </p:cNvCxnSpPr>
              <p:nvPr/>
            </p:nvCxnSpPr>
            <p:spPr>
              <a:xfrm>
                <a:off x="5471160" y="5608320"/>
                <a:ext cx="0" cy="7010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5113022" y="6307931"/>
                <a:ext cx="358138" cy="56911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5482590" y="6307931"/>
                <a:ext cx="358139" cy="321469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4572000" y="6709410"/>
                <a:ext cx="541021" cy="16764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840729" y="6629400"/>
                <a:ext cx="186691" cy="59436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8" idx="4"/>
              </p:cNvCxnSpPr>
              <p:nvPr/>
            </p:nvCxnSpPr>
            <p:spPr>
              <a:xfrm flipH="1">
                <a:off x="4979670" y="5608320"/>
                <a:ext cx="491490" cy="22860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77384" y="5840730"/>
                <a:ext cx="182881" cy="535781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5471160" y="5608320"/>
                <a:ext cx="426720" cy="41148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5905500" y="5787390"/>
                <a:ext cx="333376" cy="236220"/>
              </a:xfrm>
              <a:prstGeom prst="line">
                <a:avLst/>
              </a:prstGeom>
              <a:ln w="28575" cap="rnd">
                <a:solidFill>
                  <a:srgbClr val="7E7E7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Oval 314"/>
              <p:cNvSpPr/>
              <p:nvPr/>
            </p:nvSpPr>
            <p:spPr>
              <a:xfrm>
                <a:off x="6195059" y="5684520"/>
                <a:ext cx="137160" cy="137160"/>
              </a:xfrm>
              <a:prstGeom prst="ellipse">
                <a:avLst/>
              </a:pr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 rot="5400000" flipH="1">
                <a:off x="5842994" y="5712041"/>
                <a:ext cx="182158" cy="264275"/>
                <a:chOff x="5694157" y="5476182"/>
                <a:chExt cx="182158" cy="264275"/>
              </a:xfrm>
            </p:grpSpPr>
            <p:sp>
              <p:nvSpPr>
                <p:cNvPr id="321" name="Freeform 320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2" name="Straight Arrow Connector 321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 rot="4726338">
                <a:off x="5565567" y="5824534"/>
                <a:ext cx="164137" cy="238130"/>
                <a:chOff x="5694157" y="5476182"/>
                <a:chExt cx="182158" cy="264275"/>
              </a:xfrm>
            </p:grpSpPr>
            <p:sp>
              <p:nvSpPr>
                <p:cNvPr id="319" name="Freeform 318"/>
                <p:cNvSpPr/>
                <p:nvPr/>
              </p:nvSpPr>
              <p:spPr>
                <a:xfrm rot="7978363">
                  <a:off x="5690531" y="5554673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0" name="Straight Arrow Connector 319"/>
                <p:cNvCxnSpPr/>
                <p:nvPr/>
              </p:nvCxnSpPr>
              <p:spPr>
                <a:xfrm flipH="1" flipV="1">
                  <a:off x="5778471" y="5476182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5288280" y="5242560"/>
                <a:ext cx="365760" cy="365760"/>
              </a:xfrm>
              <a:prstGeom prst="ellipse">
                <a:avLst/>
              </a:pr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/>
                <p:cNvSpPr txBox="1"/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0" name="TextBox 2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92" y="5213733"/>
                  <a:ext cx="24506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Box 300"/>
                <p:cNvSpPr txBox="1"/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1" name="TextBox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704" y="5727952"/>
                  <a:ext cx="249812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TextBox 301"/>
            <p:cNvSpPr txBox="1"/>
            <p:nvPr/>
          </p:nvSpPr>
          <p:spPr>
            <a:xfrm>
              <a:off x="6371358" y="5167621"/>
              <a:ext cx="1043923" cy="33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P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920024" y="7065009"/>
              <a:ext cx="1984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Inverse Kinematics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533" y="7324031"/>
                  <a:ext cx="1211935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18" r="-502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145" y="7324031"/>
                  <a:ext cx="1422569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91" r="-470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7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6363" r="6384" b="6702"/>
          <a:stretch/>
        </p:blipFill>
        <p:spPr>
          <a:xfrm>
            <a:off x="1523999" y="1981200"/>
            <a:ext cx="12618721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/>
          <p:cNvGrpSpPr/>
          <p:nvPr/>
        </p:nvGrpSpPr>
        <p:grpSpPr>
          <a:xfrm>
            <a:off x="3943281" y="5544228"/>
            <a:ext cx="11458989" cy="3916833"/>
            <a:chOff x="2868809" y="1379307"/>
            <a:chExt cx="11458989" cy="3916833"/>
          </a:xfrm>
        </p:grpSpPr>
        <p:grpSp>
          <p:nvGrpSpPr>
            <p:cNvPr id="2094" name="Group 2093"/>
            <p:cNvGrpSpPr/>
            <p:nvPr/>
          </p:nvGrpSpPr>
          <p:grpSpPr>
            <a:xfrm>
              <a:off x="9298598" y="1379307"/>
              <a:ext cx="5029200" cy="3916833"/>
              <a:chOff x="9298598" y="1381281"/>
              <a:chExt cx="5029200" cy="3916833"/>
            </a:xfrm>
          </p:grpSpPr>
          <p:grpSp>
            <p:nvGrpSpPr>
              <p:cNvPr id="2090" name="Group 2089"/>
              <p:cNvGrpSpPr/>
              <p:nvPr/>
            </p:nvGrpSpPr>
            <p:grpSpPr>
              <a:xfrm>
                <a:off x="9476207" y="1790837"/>
                <a:ext cx="4712564" cy="3478847"/>
                <a:chOff x="9478089" y="2007820"/>
                <a:chExt cx="4712564" cy="3478847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10141341" y="3164456"/>
                  <a:ext cx="1412543" cy="19243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1074024" y="3638544"/>
                  <a:ext cx="479860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11074024" y="2713344"/>
                  <a:ext cx="479860" cy="237544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11553884" y="3164456"/>
                  <a:ext cx="0" cy="19243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11553884" y="2713344"/>
                  <a:ext cx="495591" cy="23754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11553884" y="3638544"/>
                  <a:ext cx="495591" cy="14502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11553884" y="3198176"/>
                  <a:ext cx="1383588" cy="1890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11553884" y="5088790"/>
                  <a:ext cx="167244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10141341" y="2713344"/>
                  <a:ext cx="932683" cy="4511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1074024" y="2713343"/>
                  <a:ext cx="97545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2049475" y="2713342"/>
                  <a:ext cx="887997" cy="4848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12049475" y="3198176"/>
                  <a:ext cx="887997" cy="4403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11074023" y="3638544"/>
                  <a:ext cx="9701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H="1" flipV="1">
                  <a:off x="10141341" y="3164456"/>
                  <a:ext cx="932683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10136059" y="3164455"/>
                  <a:ext cx="14125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11553884" y="2713342"/>
                  <a:ext cx="490309" cy="4511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11556524" y="3164455"/>
                  <a:ext cx="487668" cy="47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V="1">
                  <a:off x="11548602" y="4737445"/>
                  <a:ext cx="1518993" cy="3513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/>
                <p:nvPr/>
              </p:nvSpPr>
              <p:spPr>
                <a:xfrm>
                  <a:off x="10036637" y="3058600"/>
                  <a:ext cx="228600" cy="228600"/>
                </a:xfrm>
                <a:prstGeom prst="ellipse">
                  <a:avLst/>
                </a:prstGeom>
                <a:solidFill>
                  <a:srgbClr val="00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10953327" y="3526277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1925602" y="3515055"/>
                  <a:ext cx="228600" cy="228600"/>
                </a:xfrm>
                <a:prstGeom prst="ellipse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12838995" y="3079306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1431661" y="4979060"/>
                  <a:ext cx="228600" cy="228600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10953327" y="2590600"/>
                  <a:ext cx="228600" cy="228600"/>
                </a:xfrm>
                <a:prstGeom prst="ellipse">
                  <a:avLst/>
                </a:prstGeom>
                <a:solidFill>
                  <a:srgbClr val="00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11928615" y="2594438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>
                <a:xfrm rot="7978363">
                  <a:off x="12736859" y="4868046"/>
                  <a:ext cx="189410" cy="182158"/>
                </a:xfrm>
                <a:custGeom>
                  <a:avLst/>
                  <a:gdLst>
                    <a:gd name="connsiteX0" fmla="*/ 3946 w 1733594"/>
                    <a:gd name="connsiteY0" fmla="*/ 1667219 h 1667219"/>
                    <a:gd name="connsiteX1" fmla="*/ 11291 w 1733594"/>
                    <a:gd name="connsiteY1" fmla="*/ 1454226 h 1667219"/>
                    <a:gd name="connsiteX2" fmla="*/ 99426 w 1733594"/>
                    <a:gd name="connsiteY2" fmla="*/ 1134737 h 1667219"/>
                    <a:gd name="connsiteX3" fmla="*/ 227956 w 1733594"/>
                    <a:gd name="connsiteY3" fmla="*/ 881349 h 1667219"/>
                    <a:gd name="connsiteX4" fmla="*/ 451965 w 1733594"/>
                    <a:gd name="connsiteY4" fmla="*/ 569205 h 1667219"/>
                    <a:gd name="connsiteX5" fmla="*/ 683320 w 1733594"/>
                    <a:gd name="connsiteY5" fmla="*/ 359884 h 1667219"/>
                    <a:gd name="connsiteX6" fmla="*/ 944052 w 1733594"/>
                    <a:gd name="connsiteY6" fmla="*/ 198303 h 1667219"/>
                    <a:gd name="connsiteX7" fmla="*/ 1215801 w 1733594"/>
                    <a:gd name="connsiteY7" fmla="*/ 80790 h 1667219"/>
                    <a:gd name="connsiteX8" fmla="*/ 1498568 w 1733594"/>
                    <a:gd name="connsiteY8" fmla="*/ 14689 h 1667219"/>
                    <a:gd name="connsiteX9" fmla="*/ 1733594 w 1733594"/>
                    <a:gd name="connsiteY9" fmla="*/ 0 h 16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3594" h="1667219">
                      <a:moveTo>
                        <a:pt x="3946" y="1667219"/>
                      </a:moveTo>
                      <a:cubicBezTo>
                        <a:pt x="-338" y="1605096"/>
                        <a:pt x="-4622" y="1542973"/>
                        <a:pt x="11291" y="1454226"/>
                      </a:cubicBezTo>
                      <a:cubicBezTo>
                        <a:pt x="27204" y="1365479"/>
                        <a:pt x="63315" y="1230216"/>
                        <a:pt x="99426" y="1134737"/>
                      </a:cubicBezTo>
                      <a:cubicBezTo>
                        <a:pt x="135537" y="1039257"/>
                        <a:pt x="169200" y="975604"/>
                        <a:pt x="227956" y="881349"/>
                      </a:cubicBezTo>
                      <a:cubicBezTo>
                        <a:pt x="286712" y="787094"/>
                        <a:pt x="376071" y="656116"/>
                        <a:pt x="451965" y="569205"/>
                      </a:cubicBezTo>
                      <a:cubicBezTo>
                        <a:pt x="527859" y="482294"/>
                        <a:pt x="601306" y="421701"/>
                        <a:pt x="683320" y="359884"/>
                      </a:cubicBezTo>
                      <a:cubicBezTo>
                        <a:pt x="765335" y="298067"/>
                        <a:pt x="855305" y="244819"/>
                        <a:pt x="944052" y="198303"/>
                      </a:cubicBezTo>
                      <a:cubicBezTo>
                        <a:pt x="1032799" y="151787"/>
                        <a:pt x="1123382" y="111392"/>
                        <a:pt x="1215801" y="80790"/>
                      </a:cubicBezTo>
                      <a:cubicBezTo>
                        <a:pt x="1308220" y="50188"/>
                        <a:pt x="1412269" y="28154"/>
                        <a:pt x="1498568" y="14689"/>
                      </a:cubicBezTo>
                      <a:cubicBezTo>
                        <a:pt x="1584867" y="1224"/>
                        <a:pt x="1688915" y="1836"/>
                        <a:pt x="1733594" y="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Arrow Connector 241"/>
                <p:cNvCxnSpPr/>
                <p:nvPr/>
              </p:nvCxnSpPr>
              <p:spPr>
                <a:xfrm flipH="1" flipV="1">
                  <a:off x="12824799" y="4789555"/>
                  <a:ext cx="23389" cy="5144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Box 246"/>
                <p:cNvSpPr txBox="1"/>
                <p:nvPr/>
              </p:nvSpPr>
              <p:spPr>
                <a:xfrm>
                  <a:off x="12711378" y="2783129"/>
                  <a:ext cx="502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Red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11692059" y="2308829"/>
                  <a:ext cx="736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Yellow</a:t>
                  </a: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10710135" y="2288948"/>
                  <a:ext cx="6817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Green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9627142" y="274075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Cyan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10752521" y="3244369"/>
                  <a:ext cx="541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Blue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11644940" y="316521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Magenta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10983963" y="2707504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White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11083126" y="2896369"/>
                  <a:ext cx="420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13146730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Saturation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 rot="20744814">
                  <a:off x="12849207" y="4714395"/>
                  <a:ext cx="5414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Hue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039787" y="2007820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Value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11319101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0.0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0632184" y="4902072"/>
                  <a:ext cx="10439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Black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13045025" y="3039077"/>
                  <a:ext cx="3626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0°</a:t>
                  </a:r>
                </a:p>
              </p:txBody>
            </p:sp>
            <p:sp>
              <p:nvSpPr>
                <p:cNvPr id="2048" name="Rectangle 2047"/>
                <p:cNvSpPr/>
                <p:nvPr/>
              </p:nvSpPr>
              <p:spPr>
                <a:xfrm>
                  <a:off x="12148519" y="2553046"/>
                  <a:ext cx="4587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60°</a:t>
                  </a:r>
                </a:p>
              </p:txBody>
            </p:sp>
            <p:sp>
              <p:nvSpPr>
                <p:cNvPr id="2049" name="Rectangle 2048"/>
                <p:cNvSpPr/>
                <p:nvPr/>
              </p:nvSpPr>
              <p:spPr>
                <a:xfrm>
                  <a:off x="10414918" y="253720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120°</a:t>
                  </a:r>
                </a:p>
              </p:txBody>
            </p:sp>
            <p:sp>
              <p:nvSpPr>
                <p:cNvPr id="2051" name="Rectangle 2050"/>
                <p:cNvSpPr/>
                <p:nvPr/>
              </p:nvSpPr>
              <p:spPr>
                <a:xfrm>
                  <a:off x="9478089" y="3011781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180°</a:t>
                  </a:r>
                </a:p>
              </p:txBody>
            </p:sp>
            <p:sp>
              <p:nvSpPr>
                <p:cNvPr id="2052" name="Rectangle 2051"/>
                <p:cNvSpPr/>
                <p:nvPr/>
              </p:nvSpPr>
              <p:spPr>
                <a:xfrm>
                  <a:off x="10470771" y="3493569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240°</a:t>
                  </a:r>
                </a:p>
              </p:txBody>
            </p:sp>
            <p:sp>
              <p:nvSpPr>
                <p:cNvPr id="2053" name="Rectangle 2052"/>
                <p:cNvSpPr/>
                <p:nvPr/>
              </p:nvSpPr>
              <p:spPr>
                <a:xfrm>
                  <a:off x="12105807" y="3479695"/>
                  <a:ext cx="55496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300°</a:t>
                  </a:r>
                </a:p>
              </p:txBody>
            </p:sp>
            <p:cxnSp>
              <p:nvCxnSpPr>
                <p:cNvPr id="2072" name="Straight Connector 2071"/>
                <p:cNvCxnSpPr/>
                <p:nvPr/>
              </p:nvCxnSpPr>
              <p:spPr>
                <a:xfrm flipH="1" flipV="1">
                  <a:off x="11550031" y="3167384"/>
                  <a:ext cx="3613" cy="19292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Oval 221"/>
                <p:cNvSpPr/>
                <p:nvPr/>
              </p:nvSpPr>
              <p:spPr>
                <a:xfrm>
                  <a:off x="11429988" y="3058600"/>
                  <a:ext cx="228600" cy="22860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7" name="Straight Arrow Connector 2076"/>
                <p:cNvCxnSpPr/>
                <p:nvPr/>
              </p:nvCxnSpPr>
              <p:spPr>
                <a:xfrm flipV="1">
                  <a:off x="11551490" y="2306474"/>
                  <a:ext cx="4896" cy="4572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/>
                <p:cNvSpPr txBox="1"/>
                <p:nvPr/>
              </p:nvSpPr>
              <p:spPr>
                <a:xfrm>
                  <a:off x="12894758" y="5148113"/>
                  <a:ext cx="4503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Garamond" panose="02020404030301010803" pitchFamily="18" charset="0"/>
                    </a:rPr>
                    <a:t>1.0</a:t>
                  </a:r>
                </a:p>
              </p:txBody>
            </p:sp>
          </p:grpSp>
          <p:sp>
            <p:nvSpPr>
              <p:cNvPr id="304" name="TextBox 303"/>
              <p:cNvSpPr txBox="1"/>
              <p:nvPr/>
            </p:nvSpPr>
            <p:spPr>
              <a:xfrm>
                <a:off x="9298598" y="1381281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HSV Color Space</a:t>
                </a:r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9298598" y="1777674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5" name="Group 2094"/>
            <p:cNvGrpSpPr/>
            <p:nvPr/>
          </p:nvGrpSpPr>
          <p:grpSpPr>
            <a:xfrm>
              <a:off x="2868809" y="1379307"/>
              <a:ext cx="5029201" cy="3913632"/>
              <a:chOff x="2868809" y="1398357"/>
              <a:chExt cx="5029201" cy="390638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2868810" y="1398357"/>
                <a:ext cx="502920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Garamond" panose="02020404030301010803" pitchFamily="18" charset="0"/>
                  </a:rPr>
                  <a:t>RGB Color Space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2868809" y="1784305"/>
                <a:ext cx="5029200" cy="35204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2885400" y="1969978"/>
                <a:ext cx="4977578" cy="3142618"/>
                <a:chOff x="2885400" y="1969978"/>
                <a:chExt cx="4977578" cy="3142618"/>
              </a:xfrm>
            </p:grpSpPr>
            <p:cxnSp>
              <p:nvCxnSpPr>
                <p:cNvPr id="353" name="Straight Arrow Connector 352"/>
                <p:cNvCxnSpPr/>
                <p:nvPr/>
              </p:nvCxnSpPr>
              <p:spPr>
                <a:xfrm flipV="1">
                  <a:off x="3841602" y="2813944"/>
                  <a:ext cx="0" cy="21454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 flipV="1">
                  <a:off x="3839006" y="3953467"/>
                  <a:ext cx="1197152" cy="10083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>
                  <a:off x="3739569" y="4957575"/>
                  <a:ext cx="23328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0" name="Group 349"/>
                <p:cNvGrpSpPr/>
                <p:nvPr/>
              </p:nvGrpSpPr>
              <p:grpSpPr>
                <a:xfrm>
                  <a:off x="2885400" y="1969978"/>
                  <a:ext cx="4977578" cy="3142618"/>
                  <a:chOff x="2837802" y="2103551"/>
                  <a:chExt cx="4977578" cy="3142618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647063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V="1">
                    <a:off x="4687556" y="2572379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3801040" y="3322656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3801040" y="2572379"/>
                    <a:ext cx="886516" cy="7502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flipV="1">
                    <a:off x="5579096" y="2572379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4687556" y="4347588"/>
                    <a:ext cx="1783080" cy="5024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/>
                  <p:cNvCxnSpPr/>
                  <p:nvPr/>
                </p:nvCxnSpPr>
                <p:spPr>
                  <a:xfrm flipV="1">
                    <a:off x="5579096" y="4347588"/>
                    <a:ext cx="891540" cy="75027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/>
                  <p:cNvCxnSpPr/>
                  <p:nvPr/>
                </p:nvCxnSpPr>
                <p:spPr>
                  <a:xfrm>
                    <a:off x="4687556" y="2572379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5579096" y="3322656"/>
                    <a:ext cx="0" cy="17752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Oval 365"/>
                  <p:cNvSpPr/>
                  <p:nvPr/>
                </p:nvSpPr>
                <p:spPr>
                  <a:xfrm>
                    <a:off x="4575768" y="2462685"/>
                    <a:ext cx="228600" cy="228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4575768" y="4212775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360562" y="2467290"/>
                    <a:ext cx="228600" cy="228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6356337" y="4210260"/>
                    <a:ext cx="228600" cy="22860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5480541" y="3203751"/>
                    <a:ext cx="228600" cy="228600"/>
                  </a:xfrm>
                  <a:prstGeom prst="ellipse">
                    <a:avLst/>
                  </a:prstGeom>
                  <a:solidFill>
                    <a:srgbClr val="00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464795" y="4982310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3681716" y="4976848"/>
                    <a:ext cx="228600" cy="2286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681716" y="3203751"/>
                    <a:ext cx="228600" cy="2286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4176355" y="2103551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Yellow</a:t>
                    </a:r>
                  </a:p>
                </p:txBody>
              </p:sp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3272173" y="2670640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Green</a:t>
                    </a: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3052635" y="4907615"/>
                    <a:ext cx="6240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Black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5744052" y="490646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Blue</a:t>
                    </a:r>
                  </a:p>
                </p:txBody>
              </p:sp>
              <p:sp>
                <p:nvSpPr>
                  <p:cNvPr id="378" name="TextBox 377"/>
                  <p:cNvSpPr txBox="1"/>
                  <p:nvPr/>
                </p:nvSpPr>
                <p:spPr>
                  <a:xfrm>
                    <a:off x="6502511" y="4157798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Magenta</a:t>
                    </a: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48324" y="2113954"/>
                    <a:ext cx="12446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White</a:t>
                    </a:r>
                  </a:p>
                </p:txBody>
              </p:sp>
              <p:sp>
                <p:nvSpPr>
                  <p:cNvPr id="380" name="TextBox 379"/>
                  <p:cNvSpPr txBox="1"/>
                  <p:nvPr/>
                </p:nvSpPr>
                <p:spPr>
                  <a:xfrm>
                    <a:off x="4550918" y="3785906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Red</a:t>
                    </a: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068680" y="2798714"/>
                    <a:ext cx="10439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Cyan</a:t>
                    </a:r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5854967" y="4713172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0, 0, 255</a:t>
                    </a:r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5748204" y="3147878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0, 255, 255</a:t>
                    </a:r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6572732" y="2407708"/>
                    <a:ext cx="12426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255, 255, 255</a:t>
                    </a:r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3531183" y="2407710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255, 255, 0</a:t>
                    </a:r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2837802" y="3148614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0, 255, 0</a:t>
                    </a:r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044967" y="4699938"/>
                    <a:ext cx="66556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0, 0, 0</a:t>
                    </a:r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6470636" y="3950413"/>
                    <a:ext cx="105028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255, 0, 255</a:t>
                    </a:r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823497" y="3950413"/>
                    <a:ext cx="85792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Garamond" panose="02020404030301010803" pitchFamily="18" charset="0"/>
                      </a:rPr>
                      <a:t>255, 0, 0</a:t>
                    </a:r>
                  </a:p>
                </p:txBody>
              </p:sp>
            </p:grpSp>
          </p:grpSp>
        </p:grpSp>
      </p:grpSp>
      <p:grpSp>
        <p:nvGrpSpPr>
          <p:cNvPr id="395" name="Group 394"/>
          <p:cNvGrpSpPr/>
          <p:nvPr/>
        </p:nvGrpSpPr>
        <p:grpSpPr>
          <a:xfrm>
            <a:off x="7990" y="3028229"/>
            <a:ext cx="4941006" cy="3165763"/>
            <a:chOff x="2859523" y="2103747"/>
            <a:chExt cx="4941006" cy="3165763"/>
          </a:xfrm>
        </p:grpSpPr>
        <p:cxnSp>
          <p:nvCxnSpPr>
            <p:cNvPr id="396" name="Straight Connector 395"/>
            <p:cNvCxnSpPr/>
            <p:nvPr/>
          </p:nvCxnSpPr>
          <p:spPr>
            <a:xfrm>
              <a:off x="647063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4687556" y="2572379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3801040" y="3322656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801040" y="2572379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5579096" y="2572379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4687556" y="4347588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3801040" y="5097865"/>
              <a:ext cx="1783080" cy="50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3801040" y="4347588"/>
              <a:ext cx="886516" cy="7502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579096" y="4347588"/>
              <a:ext cx="891540" cy="75027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687556" y="2572379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801040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5579096" y="3322656"/>
              <a:ext cx="0" cy="177520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Oval 407"/>
            <p:cNvSpPr/>
            <p:nvPr/>
          </p:nvSpPr>
          <p:spPr>
            <a:xfrm>
              <a:off x="4575768" y="2462685"/>
              <a:ext cx="228600" cy="2286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575768" y="4212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360562" y="2467290"/>
              <a:ext cx="228600" cy="2286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356337" y="4210260"/>
              <a:ext cx="228600" cy="228600"/>
            </a:xfrm>
            <a:prstGeom prst="ellipse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81716" y="3203751"/>
              <a:ext cx="228600" cy="2286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5480541" y="3203751"/>
              <a:ext cx="228600" cy="228600"/>
            </a:xfrm>
            <a:prstGeom prst="ellipse">
              <a:avLst/>
            </a:prstGeom>
            <a:solidFill>
              <a:srgbClr val="00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5464795" y="4982310"/>
              <a:ext cx="228600" cy="228600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681716" y="4976848"/>
              <a:ext cx="228600" cy="2286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4194445" y="210374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Yellow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115151" y="283769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Green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976881" y="4689816"/>
              <a:ext cx="624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Black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685282" y="4689816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Blue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604477" y="3833137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Magenta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5848324" y="2103747"/>
              <a:ext cx="124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White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4702486" y="3827065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Red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5069094" y="2837714"/>
              <a:ext cx="1043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Cyan</a:t>
              </a: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738560" y="4930956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0, 0, 255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02174" y="316298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0, 255, 255</a:t>
              </a: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557881" y="2422568"/>
              <a:ext cx="1242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255, 255, 255</a:t>
              </a: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3473184" y="2412313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255, 255, 0</a:t>
              </a: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859523" y="3115944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0, 255, 0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965738" y="4923285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0, 0, 0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85311" y="4078977"/>
              <a:ext cx="10502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255, 0, 255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771147" y="4063008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255, 0, 0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211" y="340205"/>
            <a:ext cx="15334572" cy="12213325"/>
            <a:chOff x="339211" y="340205"/>
            <a:chExt cx="15334572" cy="12213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1" y="4827794"/>
              <a:ext cx="4876800" cy="3657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789427"/>
              <a:ext cx="4876800" cy="3657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770084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4827794"/>
              <a:ext cx="48768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983" y="4833253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17" y="8866161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11" y="8895930"/>
              <a:ext cx="4876800" cy="3657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95902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Salt and Pepper Noise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55768" y="4433143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Median Filtered Image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5902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Blurred Image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39196" y="846605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Sharpened Image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902" y="369091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39196" y="340205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Gaussian Filtered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7996" y="4427684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3295650"/>
            <a:ext cx="13342063" cy="4982076"/>
            <a:chOff x="838200" y="3295650"/>
            <a:chExt cx="13342063" cy="4982076"/>
          </a:xfrm>
        </p:grpSpPr>
        <p:sp>
          <p:nvSpPr>
            <p:cNvPr id="3" name="Rectangle 2"/>
            <p:cNvSpPr/>
            <p:nvPr/>
          </p:nvSpPr>
          <p:spPr>
            <a:xfrm>
              <a:off x="838200" y="3295650"/>
              <a:ext cx="13342063" cy="498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80380" y="3445670"/>
              <a:ext cx="13138923" cy="4651233"/>
              <a:chOff x="980380" y="3445670"/>
              <a:chExt cx="13138923" cy="46512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7503" y="3445670"/>
                <a:ext cx="6781800" cy="44767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80" y="3683795"/>
                <a:ext cx="6781800" cy="4238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91665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Unequalized Histogram 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48788" y="7696793"/>
                <a:ext cx="2759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Garamond" panose="02020404030301010803" pitchFamily="18" charset="0"/>
                  </a:rPr>
                  <a:t>Equalized Histogram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0511" y="3571759"/>
            <a:ext cx="15503985" cy="5429310"/>
            <a:chOff x="540508" y="599959"/>
            <a:chExt cx="15503985" cy="54293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74" y="599959"/>
              <a:ext cx="7540119" cy="502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8" y="599959"/>
              <a:ext cx="7540119" cy="5029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94818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Equalized Image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952" y="5629159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Unequalized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33321" y="3185340"/>
            <a:ext cx="5904198" cy="5435758"/>
            <a:chOff x="4626641" y="198300"/>
            <a:chExt cx="5904198" cy="5435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711" y="537482"/>
              <a:ext cx="1066800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141" y="198300"/>
              <a:ext cx="108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64627" y="1985019"/>
              <a:ext cx="4290277" cy="1774237"/>
              <a:chOff x="5476066" y="2140538"/>
              <a:chExt cx="4290277" cy="17742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636" y="2486025"/>
                <a:ext cx="1066800" cy="14287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1973" y="2486025"/>
                <a:ext cx="1066800" cy="14287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476066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Erosion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84403" y="2140538"/>
                <a:ext cx="1081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Dilation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26641" y="3851364"/>
              <a:ext cx="5904198" cy="1782694"/>
              <a:chOff x="4602424" y="4385424"/>
              <a:chExt cx="5904198" cy="1782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580" y="4739368"/>
                <a:ext cx="2133600" cy="142875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917" y="4739368"/>
                <a:ext cx="2133600" cy="1428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02424" y="4385424"/>
                <a:ext cx="275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Opening (Erosion/Dilation)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72813" y="4385424"/>
                <a:ext cx="2633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Closing (Dilation/Erosion)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19838" y="3845172"/>
            <a:ext cx="5713871" cy="4080908"/>
            <a:chOff x="4719838" y="873372"/>
            <a:chExt cx="5713871" cy="4080908"/>
          </a:xfrm>
        </p:grpSpPr>
        <p:sp>
          <p:nvSpPr>
            <p:cNvPr id="8" name="TextBox 7"/>
            <p:cNvSpPr txBox="1"/>
            <p:nvPr/>
          </p:nvSpPr>
          <p:spPr>
            <a:xfrm>
              <a:off x="473172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Original Image</a:t>
              </a:r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5070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9838" y="1247978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662593" y="873372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0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6971" y="7741262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Image space</a:t>
            </a:r>
          </a:p>
        </p:txBody>
      </p:sp>
      <p:pic>
        <p:nvPicPr>
          <p:cNvPr id="16" name="Picture 15" descr="img007"/>
          <p:cNvPicPr>
            <a:picLocks noChangeAspect="1" noChangeArrowheads="1"/>
          </p:cNvPicPr>
          <p:nvPr/>
        </p:nvPicPr>
        <p:blipFill>
          <a:blip r:embed="rId2" cstate="print"/>
          <a:srcRect r="52785"/>
          <a:stretch>
            <a:fillRect/>
          </a:stretch>
        </p:blipFill>
        <p:spPr bwMode="auto">
          <a:xfrm>
            <a:off x="-87198" y="4736166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134161" y="771273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Hough space</a:t>
            </a:r>
          </a:p>
        </p:txBody>
      </p:sp>
      <p:pic>
        <p:nvPicPr>
          <p:cNvPr id="18" name="Picture 17" descr="img007"/>
          <p:cNvPicPr>
            <a:picLocks noChangeAspect="1" noChangeArrowheads="1"/>
          </p:cNvPicPr>
          <p:nvPr/>
        </p:nvPicPr>
        <p:blipFill>
          <a:blip r:embed="rId2" cstate="print"/>
          <a:srcRect l="53306"/>
          <a:stretch>
            <a:fillRect/>
          </a:stretch>
        </p:blipFill>
        <p:spPr bwMode="auto">
          <a:xfrm>
            <a:off x="3673644" y="4736166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18838" y="6042644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Arial"/>
              </a:rPr>
              <a:t>Intersection: most votes for center occur here.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7739260" y="6271182"/>
            <a:ext cx="235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aramond" panose="02020404030301010803" pitchFamily="18" charset="0"/>
              </a:rPr>
              <a:t>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71056" y="5240664"/>
            <a:ext cx="6030111" cy="2893555"/>
            <a:chOff x="8971053" y="2268861"/>
            <a:chExt cx="6030111" cy="289355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082585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082585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2640101" y="2285999"/>
              <a:ext cx="0" cy="2359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640101" y="4647063"/>
              <a:ext cx="23610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764063" y="2952419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94221" y="2814030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788810" y="2684946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3075712" y="345936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23194" y="3000187"/>
              <a:ext cx="1097280" cy="109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725963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19357" y="316960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021719" y="394274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91609" y="329805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571037" y="3949292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4276872" y="316762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805426" y="3456613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80776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27131" y="4631785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1295762" y="3277879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1053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58297" y="4596263"/>
              <a:ext cx="17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8076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Image Space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627130" y="4823862"/>
              <a:ext cx="2356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Hough Space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258475" y="3462769"/>
              <a:ext cx="118872" cy="11887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32" idx="6"/>
              <a:endCxn id="35" idx="2"/>
            </p:cNvCxnSpPr>
            <p:nvPr/>
          </p:nvCxnSpPr>
          <p:spPr>
            <a:xfrm>
              <a:off x="9844835" y="3357491"/>
              <a:ext cx="34467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6"/>
              <a:endCxn id="37" idx="2"/>
            </p:cNvCxnSpPr>
            <p:nvPr/>
          </p:nvCxnSpPr>
          <p:spPr>
            <a:xfrm flipV="1">
              <a:off x="10838229" y="3227061"/>
              <a:ext cx="3438643" cy="19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6"/>
              <a:endCxn id="36" idx="2"/>
            </p:cNvCxnSpPr>
            <p:nvPr/>
          </p:nvCxnSpPr>
          <p:spPr>
            <a:xfrm>
              <a:off x="10140591" y="4002176"/>
              <a:ext cx="3430446" cy="6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6"/>
              <a:endCxn id="38" idx="2"/>
            </p:cNvCxnSpPr>
            <p:nvPr/>
          </p:nvCxnSpPr>
          <p:spPr>
            <a:xfrm flipV="1">
              <a:off x="10377347" y="3516049"/>
              <a:ext cx="3428079" cy="61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65717" y="4234546"/>
            <a:ext cx="5148943" cy="3091543"/>
            <a:chOff x="9339942" y="1611085"/>
            <a:chExt cx="5148943" cy="3091543"/>
          </a:xfrm>
        </p:grpSpPr>
        <p:sp>
          <p:nvSpPr>
            <p:cNvPr id="2" name="Rectangle 1"/>
            <p:cNvSpPr/>
            <p:nvPr/>
          </p:nvSpPr>
          <p:spPr>
            <a:xfrm>
              <a:off x="9339942" y="1611085"/>
              <a:ext cx="5148943" cy="3091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51733" y="1688272"/>
              <a:ext cx="4935524" cy="2889624"/>
              <a:chOff x="1744647" y="1752600"/>
              <a:chExt cx="4935524" cy="288962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62375" y="1752600"/>
                <a:ext cx="914400" cy="914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44648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37171" y="3301198"/>
                <a:ext cx="1143000" cy="685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Data 6"/>
              <p:cNvSpPr/>
              <p:nvPr/>
            </p:nvSpPr>
            <p:spPr>
              <a:xfrm>
                <a:off x="3688577" y="3419059"/>
                <a:ext cx="1051560" cy="438912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Terminator 7"/>
              <p:cNvSpPr/>
              <p:nvPr/>
            </p:nvSpPr>
            <p:spPr>
              <a:xfrm>
                <a:off x="3756399" y="4280274"/>
                <a:ext cx="914400" cy="361950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stCxn id="5" idx="0"/>
                <a:endCxn id="3" idx="2"/>
              </p:cNvCxnSpPr>
              <p:nvPr/>
            </p:nvCxnSpPr>
            <p:spPr>
              <a:xfrm flipV="1">
                <a:off x="2316148" y="2209800"/>
                <a:ext cx="1446227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" idx="6"/>
                <a:endCxn id="25" idx="0"/>
              </p:cNvCxnSpPr>
              <p:nvPr/>
            </p:nvCxnSpPr>
            <p:spPr>
              <a:xfrm>
                <a:off x="4676775" y="2209800"/>
                <a:ext cx="1431896" cy="1091398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535985" y="2620212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  <p:cxnSp>
            <p:nvCxnSpPr>
              <p:cNvPr id="20" name="Curved Connector 19"/>
              <p:cNvCxnSpPr>
                <a:stCxn id="8" idx="1"/>
                <a:endCxn id="5" idx="2"/>
              </p:cNvCxnSpPr>
              <p:nvPr/>
            </p:nvCxnSpPr>
            <p:spPr>
              <a:xfrm rot="10800000">
                <a:off x="2316149" y="3986999"/>
                <a:ext cx="1440251" cy="474251"/>
              </a:xfrm>
              <a:prstGeom prst="curvedConnector2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>
                <a:endCxn id="25" idx="2"/>
              </p:cNvCxnSpPr>
              <p:nvPr/>
            </p:nvCxnSpPr>
            <p:spPr>
              <a:xfrm flipV="1">
                <a:off x="4676775" y="3986998"/>
                <a:ext cx="1431896" cy="4802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744647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44647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Server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37170" y="3740777"/>
                <a:ext cx="1143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Client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37169" y="3473647"/>
                <a:ext cx="114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Node A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62375" y="191930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ROS Master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4230" y="3405313"/>
                <a:ext cx="1055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Message Topic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16200000">
                <a:off x="2433748" y="3522815"/>
                <a:ext cx="6821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Publisher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5292724" y="3523264"/>
                <a:ext cx="7142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Subscriber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22615" y="4329063"/>
                <a:ext cx="984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Garamond" panose="02020404030301010803" pitchFamily="18" charset="0"/>
                  </a:rPr>
                  <a:t>Service Topic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61948" y="4238936"/>
                <a:ext cx="62511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Request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83952" y="4253203"/>
                <a:ext cx="4857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Garamond" panose="02020404030301010803" pitchFamily="18" charset="0"/>
                  </a:rPr>
                  <a:t>Reply</a:t>
                </a:r>
              </a:p>
            </p:txBody>
          </p:sp>
          <p:cxnSp>
            <p:nvCxnSpPr>
              <p:cNvPr id="28" name="Straight Connector 27"/>
              <p:cNvCxnSpPr>
                <a:stCxn id="59" idx="2"/>
                <a:endCxn id="58" idx="1"/>
              </p:cNvCxnSpPr>
              <p:nvPr/>
            </p:nvCxnSpPr>
            <p:spPr>
              <a:xfrm flipV="1">
                <a:off x="2897931" y="3636146"/>
                <a:ext cx="776299" cy="97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8" idx="3"/>
                <a:endCxn id="64" idx="0"/>
              </p:cNvCxnSpPr>
              <p:nvPr/>
            </p:nvCxnSpPr>
            <p:spPr>
              <a:xfrm>
                <a:off x="4729687" y="3636146"/>
                <a:ext cx="797033" cy="102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4976448" y="2609804"/>
                <a:ext cx="10439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Registration 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115" y="4414840"/>
            <a:ext cx="2752725" cy="39338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172689" y="4562478"/>
            <a:ext cx="3707218" cy="3171825"/>
            <a:chOff x="3172689" y="1590675"/>
            <a:chExt cx="3707218" cy="31718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533775" y="1590675"/>
              <a:ext cx="0" cy="2457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24250" y="3305175"/>
              <a:ext cx="2190750" cy="733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33775" y="4048125"/>
              <a:ext cx="1362075" cy="71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586162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705350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10001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77040">
              <a:off x="3347194" y="4354325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0533489">
              <a:off x="3386729" y="335453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2239708" y="2718077"/>
              <a:ext cx="22352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aramond" panose="02020404030301010803" pitchFamily="18" charset="0"/>
                </a:rPr>
                <a:t>r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 flipV="1">
              <a:off x="4548187" y="2157413"/>
              <a:ext cx="1119188" cy="201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667375" y="2164079"/>
              <a:ext cx="1212532" cy="2007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757736" y="2400300"/>
              <a:ext cx="1883664" cy="2428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0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4829174"/>
            <a:ext cx="12401550" cy="54197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53003" y="493653"/>
            <a:ext cx="11723260" cy="3563997"/>
            <a:chOff x="2753003" y="493653"/>
            <a:chExt cx="11723260" cy="3563997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038475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28950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273981" y="2782723"/>
              <a:ext cx="1234440" cy="1236350"/>
              <a:chOff x="6812280" y="6920858"/>
              <a:chExt cx="1234440" cy="123635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Arrow Connector 81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Connector 91"/>
            <p:cNvCxnSpPr/>
            <p:nvPr/>
          </p:nvCxnSpPr>
          <p:spPr>
            <a:xfrm flipH="1" flipV="1">
              <a:off x="7277100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267575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6669405" y="2386962"/>
              <a:ext cx="1234440" cy="1236350"/>
              <a:chOff x="6812280" y="6920858"/>
              <a:chExt cx="1234440" cy="123635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Connector 124"/>
            <p:cNvCxnSpPr/>
            <p:nvPr/>
          </p:nvCxnSpPr>
          <p:spPr>
            <a:xfrm flipH="1" flipV="1">
              <a:off x="11402854" y="1952625"/>
              <a:ext cx="9525" cy="2105025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1393329" y="1943100"/>
              <a:ext cx="2352675" cy="1257300"/>
            </a:xfrm>
            <a:prstGeom prst="line">
              <a:avLst/>
            </a:prstGeom>
            <a:ln w="381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0785634" y="1335400"/>
              <a:ext cx="1234440" cy="1236350"/>
              <a:chOff x="6812280" y="6920858"/>
              <a:chExt cx="1234440" cy="123635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4944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6949440" y="692085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6949440" y="7197088"/>
                <a:ext cx="960120" cy="960120"/>
                <a:chOff x="5701665" y="5844539"/>
                <a:chExt cx="960120" cy="96012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4" name="Straight Arrow Connector 14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812280" y="7059928"/>
                <a:ext cx="960120" cy="960120"/>
                <a:chOff x="5701665" y="5844539"/>
                <a:chExt cx="960120" cy="96012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7086600" y="7058973"/>
                <a:ext cx="960120" cy="960120"/>
                <a:chOff x="5701665" y="5844539"/>
                <a:chExt cx="960120" cy="96012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5838825" y="5981699"/>
                  <a:ext cx="685800" cy="685800"/>
                </a:xfrm>
                <a:prstGeom prst="rect">
                  <a:avLst/>
                </a:prstGeom>
                <a:solidFill>
                  <a:srgbClr val="7AA69C">
                    <a:alpha val="50000"/>
                  </a:srgbClr>
                </a:solidFill>
                <a:ln>
                  <a:solidFill>
                    <a:srgbClr val="4C5A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652462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652462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 flipH="1" flipV="1">
                  <a:off x="5701665" y="584453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 flipH="1">
                  <a:off x="5701665" y="6667499"/>
                  <a:ext cx="137160" cy="137160"/>
                </a:xfrm>
                <a:prstGeom prst="straightConnector1">
                  <a:avLst/>
                </a:prstGeom>
                <a:ln>
                  <a:solidFill>
                    <a:srgbClr val="4C5A6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/>
            <p:cNvSpPr txBox="1"/>
            <p:nvPr/>
          </p:nvSpPr>
          <p:spPr>
            <a:xfrm>
              <a:off x="2753003" y="493653"/>
              <a:ext cx="317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 </a:t>
              </a:r>
              <a:r>
                <a:rPr lang="en-US" sz="2000" dirty="0" smtClean="0">
                  <a:latin typeface="Garamond" panose="02020404030301010803" pitchFamily="18" charset="0"/>
                </a:rPr>
                <a:t>Region: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97617" y="499367"/>
              <a:ext cx="364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No Change Along Edge Direction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663068" y="499367"/>
              <a:ext cx="381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r>
                <a:rPr lang="en-US" sz="2000" dirty="0" smtClean="0">
                  <a:latin typeface="Garamond" panose="02020404030301010803" pitchFamily="18" charset="0"/>
                </a:rPr>
                <a:t>: </a:t>
              </a:r>
            </a:p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Significant Change in All Directions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72" y="497304"/>
            <a:ext cx="5592583" cy="4779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3831754"/>
            <a:ext cx="8617786" cy="8229600"/>
            <a:chOff x="228600" y="3831754"/>
            <a:chExt cx="8617786" cy="8229600"/>
          </a:xfrm>
        </p:grpSpPr>
        <p:sp>
          <p:nvSpPr>
            <p:cNvPr id="3" name="Rectangle 2"/>
            <p:cNvSpPr/>
            <p:nvPr/>
          </p:nvSpPr>
          <p:spPr>
            <a:xfrm>
              <a:off x="228600" y="3831754"/>
              <a:ext cx="8617786" cy="82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3907" y="3831754"/>
              <a:ext cx="8373210" cy="8172510"/>
              <a:chOff x="433907" y="3831754"/>
              <a:chExt cx="8373210" cy="817251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4"/>
              <a:stretch/>
            </p:blipFill>
            <p:spPr>
              <a:xfrm>
                <a:off x="3566057" y="4231864"/>
                <a:ext cx="2509022" cy="777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6" r="35883"/>
              <a:stretch/>
            </p:blipFill>
            <p:spPr>
              <a:xfrm>
                <a:off x="834017" y="4231864"/>
                <a:ext cx="2470485" cy="7772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4" r="185"/>
              <a:stretch/>
            </p:blipFill>
            <p:spPr>
              <a:xfrm>
                <a:off x="6336633" y="4231864"/>
                <a:ext cx="2470484" cy="77724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24982" y="3831754"/>
                <a:ext cx="888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Flat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76290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Edge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64947" y="3831754"/>
                <a:ext cx="101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Corner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-415500" y="5286345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Input Image Patch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415500" y="7918009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X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15500" y="10524098"/>
                <a:ext cx="2098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 panose="02020404030301010803" pitchFamily="18" charset="0"/>
                  </a:rPr>
                  <a:t>Y Derivative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" y="1013460"/>
            <a:ext cx="40862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51" y="836294"/>
            <a:ext cx="5067300" cy="500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51" y="836294"/>
            <a:ext cx="5248275" cy="497205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78641" y="6592342"/>
            <a:ext cx="10139796" cy="4644826"/>
            <a:chOff x="378641" y="6592342"/>
            <a:chExt cx="10139796" cy="4644826"/>
          </a:xfrm>
        </p:grpSpPr>
        <p:sp>
          <p:nvSpPr>
            <p:cNvPr id="4" name="Rectangle 3"/>
            <p:cNvSpPr/>
            <p:nvPr/>
          </p:nvSpPr>
          <p:spPr>
            <a:xfrm>
              <a:off x="953012" y="6596813"/>
              <a:ext cx="1179742" cy="3144323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3012" y="9761092"/>
              <a:ext cx="1179742" cy="1179121"/>
            </a:xfrm>
            <a:prstGeom prst="rect">
              <a:avLst/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3126682" y="8777663"/>
              <a:ext cx="1179121" cy="3145979"/>
            </a:xfrm>
            <a:prstGeom prst="rect">
              <a:avLst/>
            </a:prstGeom>
            <a:solidFill>
              <a:srgbClr val="4C5A69"/>
            </a:solidFill>
            <a:ln>
              <a:solidFill>
                <a:srgbClr val="4C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43253" y="6596813"/>
              <a:ext cx="3145979" cy="3144323"/>
            </a:xfrm>
            <a:prstGeom prst="rect">
              <a:avLst/>
            </a:prstGeom>
            <a:solidFill>
              <a:srgbClr val="7AA69C"/>
            </a:solidFill>
            <a:ln>
              <a:solidFill>
                <a:srgbClr val="7A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140374" y="6598124"/>
              <a:ext cx="4343400" cy="4346069"/>
              <a:chOff x="6947084" y="904875"/>
              <a:chExt cx="4349566" cy="4346069"/>
            </a:xfrm>
          </p:grpSpPr>
          <p:sp>
            <p:nvSpPr>
              <p:cNvPr id="10" name="Right Triangle 9"/>
              <p:cNvSpPr/>
              <p:nvPr/>
            </p:nvSpPr>
            <p:spPr>
              <a:xfrm>
                <a:off x="6947084" y="3422144"/>
                <a:ext cx="1828800" cy="1828800"/>
              </a:xfrm>
              <a:prstGeom prst="rtTriangle">
                <a:avLst/>
              </a:prstGeom>
              <a:solidFill>
                <a:srgbClr val="7E7E7E"/>
              </a:solidFill>
              <a:ln>
                <a:solidFill>
                  <a:srgbClr val="7E7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424738" y="904875"/>
                <a:ext cx="3871912" cy="3924300"/>
              </a:xfrm>
              <a:custGeom>
                <a:avLst/>
                <a:gdLst>
                  <a:gd name="connsiteX0" fmla="*/ 0 w 3871912"/>
                  <a:gd name="connsiteY0" fmla="*/ 2995613 h 3924300"/>
                  <a:gd name="connsiteX1" fmla="*/ 1052512 w 3871912"/>
                  <a:gd name="connsiteY1" fmla="*/ 4763 h 3924300"/>
                  <a:gd name="connsiteX2" fmla="*/ 3871912 w 3871912"/>
                  <a:gd name="connsiteY2" fmla="*/ 0 h 3924300"/>
                  <a:gd name="connsiteX3" fmla="*/ 3871912 w 3871912"/>
                  <a:gd name="connsiteY3" fmla="*/ 2976563 h 3924300"/>
                  <a:gd name="connsiteX4" fmla="*/ 928687 w 3871912"/>
                  <a:gd name="connsiteY4" fmla="*/ 3924300 h 3924300"/>
                  <a:gd name="connsiteX5" fmla="*/ 0 w 3871912"/>
                  <a:gd name="connsiteY5" fmla="*/ 2995613 h 392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1912" h="3924300">
                    <a:moveTo>
                      <a:pt x="0" y="2995613"/>
                    </a:moveTo>
                    <a:lnTo>
                      <a:pt x="1052512" y="4763"/>
                    </a:lnTo>
                    <a:lnTo>
                      <a:pt x="3871912" y="0"/>
                    </a:lnTo>
                    <a:lnTo>
                      <a:pt x="3871912" y="2976563"/>
                    </a:lnTo>
                    <a:lnTo>
                      <a:pt x="928687" y="3924300"/>
                    </a:lnTo>
                    <a:lnTo>
                      <a:pt x="0" y="2995613"/>
                    </a:lnTo>
                    <a:close/>
                  </a:path>
                </a:pathLst>
              </a:custGeom>
              <a:solidFill>
                <a:srgbClr val="7AA69C"/>
              </a:solidFill>
              <a:ln>
                <a:solidFill>
                  <a:srgbClr val="7A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953250" y="904875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 flipH="1">
                <a:off x="9041606" y="2995900"/>
                <a:ext cx="1519238" cy="2990850"/>
              </a:xfrm>
              <a:custGeom>
                <a:avLst/>
                <a:gdLst>
                  <a:gd name="connsiteX0" fmla="*/ 471488 w 1519238"/>
                  <a:gd name="connsiteY0" fmla="*/ 2990850 h 2990850"/>
                  <a:gd name="connsiteX1" fmla="*/ 1519238 w 1519238"/>
                  <a:gd name="connsiteY1" fmla="*/ 4763 h 2990850"/>
                  <a:gd name="connsiteX2" fmla="*/ 0 w 1519238"/>
                  <a:gd name="connsiteY2" fmla="*/ 0 h 2990850"/>
                  <a:gd name="connsiteX3" fmla="*/ 0 w 1519238"/>
                  <a:gd name="connsiteY3" fmla="*/ 2514600 h 2990850"/>
                  <a:gd name="connsiteX4" fmla="*/ 471488 w 1519238"/>
                  <a:gd name="connsiteY4" fmla="*/ 299085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38" h="2990850">
                    <a:moveTo>
                      <a:pt x="471488" y="2990850"/>
                    </a:moveTo>
                    <a:lnTo>
                      <a:pt x="1519238" y="4763"/>
                    </a:lnTo>
                    <a:lnTo>
                      <a:pt x="0" y="0"/>
                    </a:lnTo>
                    <a:lnTo>
                      <a:pt x="0" y="2514600"/>
                    </a:lnTo>
                    <a:lnTo>
                      <a:pt x="471488" y="2990850"/>
                    </a:lnTo>
                    <a:close/>
                  </a:path>
                </a:pathLst>
              </a:custGeom>
              <a:solidFill>
                <a:srgbClr val="4C5A69"/>
              </a:solidFill>
              <a:ln>
                <a:solidFill>
                  <a:srgbClr val="4C5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80225" y="10122314"/>
              <a:ext cx="159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“Flat”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0374" y="6596813"/>
              <a:ext cx="152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8696" y="9997557"/>
              <a:ext cx="1179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“Edge”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4435" y="8005768"/>
              <a:ext cx="124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Garamond" panose="02020404030301010803" pitchFamily="18" charset="0"/>
                </a:rPr>
                <a:t>“Corner”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637" y="7009635"/>
                  <a:ext cx="63671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54" r="-865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210" y="10409503"/>
                  <a:ext cx="6367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68" y="8411145"/>
                  <a:ext cx="6367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619" r="-857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dirty="0" smtClean="0"/>
                    <a:t> small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179" y="10532948"/>
                  <a:ext cx="8436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9" t="-28889" r="-1726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738159" y="6596813"/>
              <a:ext cx="1523241" cy="689821"/>
              <a:chOff x="781263" y="6594841"/>
              <a:chExt cx="1523241" cy="68982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1263" y="6594841"/>
                <a:ext cx="1523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527" y="700766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654" r="-865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/>
            <p:cNvGrpSpPr/>
            <p:nvPr/>
          </p:nvGrpSpPr>
          <p:grpSpPr>
            <a:xfrm>
              <a:off x="4111685" y="10006835"/>
              <a:ext cx="1179741" cy="688945"/>
              <a:chOff x="4125445" y="9997557"/>
              <a:chExt cx="1179741" cy="68894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25445" y="9997557"/>
                <a:ext cx="117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“Edge”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59" y="10409503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961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/>
            <p:cNvGrpSpPr/>
            <p:nvPr/>
          </p:nvGrpSpPr>
          <p:grpSpPr>
            <a:xfrm>
              <a:off x="747116" y="10006835"/>
              <a:ext cx="1597601" cy="687633"/>
              <a:chOff x="706903" y="9997557"/>
              <a:chExt cx="1597601" cy="687633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06903" y="9997557"/>
                <a:ext cx="15976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“Flat”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57" y="10408191"/>
                    <a:ext cx="843693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19" t="-28889" r="-17266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/>
            <p:cNvGrpSpPr/>
            <p:nvPr/>
          </p:nvGrpSpPr>
          <p:grpSpPr>
            <a:xfrm>
              <a:off x="3094753" y="7864635"/>
              <a:ext cx="1242978" cy="682376"/>
              <a:chOff x="3005102" y="7695222"/>
              <a:chExt cx="1242978" cy="68237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005102" y="7695222"/>
                <a:ext cx="124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Garamond" panose="02020404030301010803" pitchFamily="18" charset="0"/>
                  </a:rPr>
                  <a:t>“Corner”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235" y="8100599"/>
                    <a:ext cx="636713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19" r="-857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413" y="10948857"/>
                  <a:ext cx="328039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334" y="10939535"/>
                  <a:ext cx="328039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519" r="-555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52" y="6602693"/>
                  <a:ext cx="333361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54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839" y="6592342"/>
                  <a:ext cx="33336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519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080" y="10960169"/>
                  <a:ext cx="563872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783" r="-543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41" y="9607760"/>
                  <a:ext cx="563872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9677" r="-537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0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679485" y="205979"/>
            <a:ext cx="15496520" cy="12479457"/>
            <a:chOff x="597598" y="178684"/>
            <a:chExt cx="15496520" cy="12479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8" y="4771226"/>
              <a:ext cx="4879123" cy="3657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98" y="541910"/>
              <a:ext cx="4882447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4995" y="541910"/>
              <a:ext cx="4879123" cy="3657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620" y="4771226"/>
              <a:ext cx="4879123" cy="3657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598" y="9000541"/>
              <a:ext cx="4880495" cy="3657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20" y="9000541"/>
              <a:ext cx="4879123" cy="3657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6296" y="541910"/>
              <a:ext cx="4882447" cy="365760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197452" y="178684"/>
              <a:ext cx="1682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Original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66298" y="178684"/>
              <a:ext cx="2962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Convert to Grayscale Image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243766" y="178684"/>
              <a:ext cx="4821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Adaptive Thresholding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9507" y="4377745"/>
              <a:ext cx="1855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Detect Contours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25878" y="4377745"/>
              <a:ext cx="344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Run Acceptance/Rejection Tests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4994" y="4771226"/>
              <a:ext cx="4879123" cy="36576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12776729" y="4377745"/>
              <a:ext cx="1755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Identify Marker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5183" y="8622252"/>
              <a:ext cx="3045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Optimize Corner Locations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2369" y="8622252"/>
              <a:ext cx="2573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 panose="02020404030301010803" pitchFamily="18" charset="0"/>
                </a:rPr>
                <a:t>Calculate Marker Pose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2431492">
              <a:off x="13426328" y="6351705"/>
              <a:ext cx="409341" cy="4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Garamond" panose="02020404030301010803" pitchFamily="18" charset="0"/>
                </a:rPr>
                <a:t>0</a:t>
              </a:r>
              <a:endParaRPr lang="en-US" sz="2000" b="1" dirty="0">
                <a:solidFill>
                  <a:srgbClr val="0000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177" name="Straight Arrow Connector 176"/>
            <p:cNvCxnSpPr>
              <a:stCxn id="2" idx="3"/>
              <a:endCxn id="50" idx="1"/>
            </p:cNvCxnSpPr>
            <p:nvPr/>
          </p:nvCxnSpPr>
          <p:spPr>
            <a:xfrm>
              <a:off x="5480045" y="2370710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50" idx="3"/>
              <a:endCxn id="11" idx="1"/>
            </p:cNvCxnSpPr>
            <p:nvPr/>
          </p:nvCxnSpPr>
          <p:spPr>
            <a:xfrm>
              <a:off x="10788743" y="2370710"/>
              <a:ext cx="4262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9" idx="3"/>
              <a:endCxn id="21" idx="1"/>
            </p:cNvCxnSpPr>
            <p:nvPr/>
          </p:nvCxnSpPr>
          <p:spPr>
            <a:xfrm>
              <a:off x="5478093" y="10829341"/>
              <a:ext cx="4315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2" idx="3"/>
              <a:endCxn id="13" idx="1"/>
            </p:cNvCxnSpPr>
            <p:nvPr/>
          </p:nvCxnSpPr>
          <p:spPr>
            <a:xfrm>
              <a:off x="5476721" y="6600026"/>
              <a:ext cx="4328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3" idx="3"/>
              <a:endCxn id="106" idx="1"/>
            </p:cNvCxnSpPr>
            <p:nvPr/>
          </p:nvCxnSpPr>
          <p:spPr>
            <a:xfrm>
              <a:off x="10788743" y="6600026"/>
              <a:ext cx="426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/>
            <p:nvPr/>
          </p:nvCxnSpPr>
          <p:spPr>
            <a:xfrm rot="5400000">
              <a:off x="5925820" y="-1128711"/>
              <a:ext cx="2400516" cy="13056959"/>
            </a:xfrm>
            <a:prstGeom prst="bentConnector4">
              <a:avLst>
                <a:gd name="adj1" fmla="val 5654"/>
                <a:gd name="adj2" fmla="val 102626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/>
            <p:cNvCxnSpPr/>
            <p:nvPr/>
          </p:nvCxnSpPr>
          <p:spPr>
            <a:xfrm rot="5400000">
              <a:off x="5925820" y="3100604"/>
              <a:ext cx="2400515" cy="13056958"/>
            </a:xfrm>
            <a:prstGeom prst="bentConnector4">
              <a:avLst>
                <a:gd name="adj1" fmla="val 6223"/>
                <a:gd name="adj2" fmla="val 10277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7254" y="4348455"/>
            <a:ext cx="12043789" cy="4298884"/>
            <a:chOff x="1237251" y="1376655"/>
            <a:chExt cx="12043789" cy="4298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13" y="1376656"/>
              <a:ext cx="3333520" cy="42988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51" y="1376655"/>
              <a:ext cx="3608939" cy="42988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6941" y="1376655"/>
              <a:ext cx="2364099" cy="42988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156" y="1376656"/>
              <a:ext cx="2328562" cy="4298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3999910" y="3958391"/>
            <a:ext cx="10058400" cy="5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53" y="3021287"/>
                <a:ext cx="3295902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;∆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" y="49484"/>
                <a:ext cx="3295902" cy="672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1358" y="317566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58" y="203859"/>
                <a:ext cx="30450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2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5864" y="3175662"/>
                <a:ext cx="3077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64" y="203859"/>
                <a:ext cx="307712" cy="302455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/>
          <p:cNvGrpSpPr/>
          <p:nvPr/>
        </p:nvGrpSpPr>
        <p:grpSpPr>
          <a:xfrm>
            <a:off x="1435100" y="3212558"/>
            <a:ext cx="14859000" cy="6474460"/>
            <a:chOff x="596900" y="383540"/>
            <a:chExt cx="14859000" cy="6474460"/>
          </a:xfrm>
        </p:grpSpPr>
        <p:sp>
          <p:nvSpPr>
            <p:cNvPr id="61" name="Rectangle 60"/>
            <p:cNvSpPr/>
            <p:nvPr/>
          </p:nvSpPr>
          <p:spPr>
            <a:xfrm>
              <a:off x="596900" y="383540"/>
              <a:ext cx="14859000" cy="6474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808" y="501805"/>
              <a:ext cx="14391579" cy="6356195"/>
              <a:chOff x="844808" y="501805"/>
              <a:chExt cx="14391579" cy="6356195"/>
            </a:xfrm>
            <a:solidFill>
              <a:schemeClr val="bg1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844808" y="501805"/>
                <a:ext cx="14391579" cy="6356195"/>
                <a:chOff x="844808" y="501805"/>
                <a:chExt cx="14391579" cy="6356195"/>
              </a:xfrm>
              <a:grpFill/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17" b="-1"/>
                <a:stretch/>
              </p:blipFill>
              <p:spPr>
                <a:xfrm>
                  <a:off x="2527506" y="501805"/>
                  <a:ext cx="12708881" cy="635619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808" y="3086100"/>
                  <a:ext cx="2945404" cy="59888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87563" y="5472472"/>
                  <a:ext cx="396274" cy="3718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2756" y="5709216"/>
                  <a:ext cx="371888" cy="304826"/>
                </a:xfrm>
                <a:prstGeom prst="rect">
                  <a:avLst/>
                </a:prstGeom>
                <a:grpFill/>
              </p:spPr>
            </p:pic>
          </p:grpSp>
          <p:cxnSp>
            <p:nvCxnSpPr>
              <p:cNvPr id="47" name="Straight Arrow Connector 46"/>
              <p:cNvCxnSpPr/>
              <p:nvPr/>
            </p:nvCxnSpPr>
            <p:spPr>
              <a:xfrm flipH="1">
                <a:off x="9359900" y="1714500"/>
                <a:ext cx="2336800" cy="137160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10629900" y="3949700"/>
                <a:ext cx="1955800" cy="5842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0888585" y="1351308"/>
                <a:ext cx="1633615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Initial Condition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611100" y="3767723"/>
                <a:ext cx="1682698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Garamond" panose="02020404030301010803" pitchFamily="18" charset="0"/>
                  </a:rPr>
                  <a:t>Global Minimum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9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07" y="4170346"/>
            <a:ext cx="6349206" cy="474920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32908" y="4002208"/>
            <a:ext cx="5818271" cy="4428699"/>
            <a:chOff x="951019" y="1098644"/>
            <a:chExt cx="5818271" cy="4428699"/>
          </a:xfrm>
        </p:grpSpPr>
        <p:sp>
          <p:nvSpPr>
            <p:cNvPr id="63" name="Rectangle 62"/>
            <p:cNvSpPr/>
            <p:nvPr/>
          </p:nvSpPr>
          <p:spPr>
            <a:xfrm>
              <a:off x="951019" y="1098644"/>
              <a:ext cx="5818271" cy="442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51019" y="1212194"/>
              <a:ext cx="5636930" cy="4184070"/>
              <a:chOff x="1005610" y="1198546"/>
              <a:chExt cx="5636930" cy="41840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8475" y="1198546"/>
                <a:ext cx="4762500" cy="3562350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>
              <a:xfrm>
                <a:off x="2864207" y="1582585"/>
                <a:ext cx="738963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361444" y="3124307"/>
                <a:ext cx="2424223" cy="14034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902632" y="3629796"/>
                <a:ext cx="2030819" cy="15151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21399" y="1696885"/>
                <a:ext cx="1192101" cy="206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394696" y="2474674"/>
                <a:ext cx="717698" cy="101009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716877" y="3124307"/>
                <a:ext cx="599197" cy="17490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398975" y="4873363"/>
                <a:ext cx="651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Mirror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23910" y="5074839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Shutter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5610" y="4509352"/>
                <a:ext cx="703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Sensor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831158" y="1428696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Viewfinder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6614" y="1536141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Pentaprism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9678" y="2140512"/>
                <a:ext cx="99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Aperture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365518" y="4975879"/>
                <a:ext cx="560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aramond" panose="02020404030301010803" pitchFamily="18" charset="0"/>
                  </a:rPr>
                  <a:t>Lens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5649678" y="4509353"/>
                <a:ext cx="0" cy="4665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1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17771" y="3220817"/>
            <a:ext cx="12368896" cy="5886510"/>
            <a:chOff x="2372363" y="249017"/>
            <a:chExt cx="12368896" cy="58865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247" y="249017"/>
              <a:ext cx="3854012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513" y="249017"/>
              <a:ext cx="4033644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3" y="249017"/>
              <a:ext cx="3993060" cy="548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8927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17 km spatial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6720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9 km spatial resolution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4638" y="5735417"/>
              <a:ext cx="2759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1 km spatial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3" y="1796624"/>
            <a:ext cx="494347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" y="7442355"/>
            <a:ext cx="10058400" cy="2544775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 rot="1768236">
            <a:off x="1601463" y="3977640"/>
            <a:ext cx="1714713" cy="1947672"/>
            <a:chOff x="3136900" y="561340"/>
            <a:chExt cx="1714713" cy="1947672"/>
          </a:xfrm>
          <a:solidFill>
            <a:schemeClr val="tx1"/>
          </a:solidFill>
        </p:grpSpPr>
        <p:sp>
          <p:nvSpPr>
            <p:cNvPr id="145" name="Oval 144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1003300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003300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03300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003300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006348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06348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06348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06348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006348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99141" y="5349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99141" y="5120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2599141" y="4892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599141" y="4663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599141" y="44348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599141" y="42062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599141" y="39776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99141" y="37490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59914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123328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460230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687171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1912009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136847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67994" y="3520440"/>
            <a:ext cx="118872" cy="118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65703" y="3520440"/>
            <a:ext cx="1714713" cy="1947672"/>
            <a:chOff x="3136900" y="561340"/>
            <a:chExt cx="1714713" cy="1947672"/>
          </a:xfrm>
        </p:grpSpPr>
        <p:sp>
          <p:nvSpPr>
            <p:cNvPr id="119" name="Oval 118"/>
            <p:cNvSpPr/>
            <p:nvPr/>
          </p:nvSpPr>
          <p:spPr>
            <a:xfrm>
              <a:off x="3136900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3136900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136900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36900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139948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139948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9948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9948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9948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732741" y="2390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732741" y="2161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732741" y="1932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732741" y="1704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732741" y="14757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732741" y="12471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732741" y="10185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732741" y="7899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73274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36688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593830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3820771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5609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4270447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01594" y="561340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Oval 169"/>
          <p:cNvSpPr/>
          <p:nvPr/>
        </p:nvSpPr>
        <p:spPr>
          <a:xfrm>
            <a:off x="4969256" y="5349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4969256" y="5120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/>
          <p:cNvSpPr/>
          <p:nvPr/>
        </p:nvSpPr>
        <p:spPr>
          <a:xfrm>
            <a:off x="4969256" y="4892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/>
          <p:cNvSpPr/>
          <p:nvPr/>
        </p:nvSpPr>
        <p:spPr>
          <a:xfrm>
            <a:off x="4969256" y="4663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4972304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4972304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4972304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4972304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4972304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565097" y="44348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6565097" y="42062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6565097" y="39776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6565097" y="37490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56509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519924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5426186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5653127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5877965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/>
          <p:cNvSpPr/>
          <p:nvPr/>
        </p:nvSpPr>
        <p:spPr>
          <a:xfrm>
            <a:off x="6102803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333950" y="3520440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3200" y="4547950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778193" y="4820699"/>
            <a:ext cx="5063123" cy="2053410"/>
            <a:chOff x="5778190" y="1848899"/>
            <a:chExt cx="5063123" cy="2053410"/>
          </a:xfrm>
        </p:grpSpPr>
        <p:sp>
          <p:nvSpPr>
            <p:cNvPr id="192" name="Oval 191"/>
            <p:cNvSpPr/>
            <p:nvPr/>
          </p:nvSpPr>
          <p:spPr>
            <a:xfrm>
              <a:off x="7473268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73268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73268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7476316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7476316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76316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76316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9069109" y="3493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9069109" y="3264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9069109" y="3036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9069109" y="28076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9069109" y="2579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9069109" y="23504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9069109" y="21218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70325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0198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8157139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8381977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8606815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837962" y="18932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07416" y="3722005"/>
              <a:ext cx="1253577" cy="118872"/>
              <a:chOff x="1385689" y="701040"/>
              <a:chExt cx="1253577" cy="118872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38568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612630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839571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2064409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2289247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2520394" y="701040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3" name="Oval 232"/>
            <p:cNvSpPr/>
            <p:nvPr/>
          </p:nvSpPr>
          <p:spPr>
            <a:xfrm>
              <a:off x="1066371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929786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/>
            <p:cNvSpPr/>
            <p:nvPr/>
          </p:nvSpPr>
          <p:spPr>
            <a:xfrm>
              <a:off x="9524808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9751749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9976587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20142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/>
            <p:cNvSpPr/>
            <p:nvPr/>
          </p:nvSpPr>
          <p:spPr>
            <a:xfrm>
              <a:off x="10432572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603569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0714816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9049501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8989351" y="366198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9100598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9049501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8991927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9100598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462915" y="1906339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02765" y="1848899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514012" y="1955615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462915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7405341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514012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5835764" y="3722005"/>
              <a:ext cx="118872" cy="1188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5778190" y="3664565"/>
              <a:ext cx="237744" cy="23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86861" y="3771281"/>
              <a:ext cx="18288" cy="18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4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0676" y="3347902"/>
            <a:ext cx="6875279" cy="5693445"/>
            <a:chOff x="3100237" y="362451"/>
            <a:chExt cx="6875279" cy="56934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316" y="3617496"/>
              <a:ext cx="32512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37" y="3617496"/>
              <a:ext cx="3251200" cy="2438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77" y="768350"/>
              <a:ext cx="3251200" cy="243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58262" y="362451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Original Image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6222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Global Shutter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0301" y="3242846"/>
              <a:ext cx="275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aramond" panose="02020404030301010803" pitchFamily="18" charset="0"/>
                </a:rPr>
                <a:t>Rolling Shutter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8057" y="2200238"/>
            <a:ext cx="11531355" cy="7406640"/>
            <a:chOff x="1648057" y="2200238"/>
            <a:chExt cx="11531355" cy="7406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057" y="2200238"/>
              <a:ext cx="11531355" cy="74066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591339" y="5552344"/>
              <a:ext cx="9580099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5678" y="3096834"/>
              <a:ext cx="1992572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1339" y="6762150"/>
              <a:ext cx="1431236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37" idx="2"/>
              <a:endCxn id="24" idx="3"/>
            </p:cNvCxnSpPr>
            <p:nvPr/>
          </p:nvCxnSpPr>
          <p:spPr>
            <a:xfrm flipH="1">
              <a:off x="5248250" y="3194004"/>
              <a:ext cx="941832" cy="382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200630" y="2200238"/>
              <a:ext cx="3970808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Finite State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Easily Expandable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Robot Returns to Charging Station Between Missions if Necessary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41311" y="2855450"/>
              <a:ext cx="149754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Customer Input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82475" y="6512464"/>
              <a:ext cx="1723508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Easily Expandable to More Tasks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8" idx="2"/>
            </p:cNvCxnSpPr>
            <p:nvPr/>
          </p:nvCxnSpPr>
          <p:spPr>
            <a:xfrm>
              <a:off x="2644229" y="7097239"/>
              <a:ext cx="947110" cy="144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5" idx="2"/>
            <a:endCxn id="22" idx="0"/>
          </p:cNvCxnSpPr>
          <p:nvPr/>
        </p:nvCxnSpPr>
        <p:spPr>
          <a:xfrm flipH="1">
            <a:off x="8381389" y="5097037"/>
            <a:ext cx="819241" cy="4553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49827" y="4512262"/>
            <a:ext cx="1701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Charges Between Tasks if Necessary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2" y="5466793"/>
            <a:ext cx="10058400" cy="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008381" y="4137918"/>
            <a:ext cx="10974986" cy="7110618"/>
            <a:chOff x="2008381" y="4137918"/>
            <a:chExt cx="10974986" cy="711061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381" y="4142109"/>
              <a:ext cx="10023005" cy="710642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407391" y="4137918"/>
              <a:ext cx="3575976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Holes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992" y="8429392"/>
              <a:ext cx="1645920" cy="10094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4712" y="5519987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26" idx="2"/>
              <a:endCxn id="16" idx="0"/>
            </p:cNvCxnSpPr>
            <p:nvPr/>
          </p:nvCxnSpPr>
          <p:spPr>
            <a:xfrm flipH="1">
              <a:off x="6861952" y="4935212"/>
              <a:ext cx="77724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8" idx="0"/>
              <a:endCxn id="9" idx="2"/>
            </p:cNvCxnSpPr>
            <p:nvPr/>
          </p:nvCxnSpPr>
          <p:spPr>
            <a:xfrm flipH="1" flipV="1">
              <a:off x="6861952" y="9438832"/>
              <a:ext cx="1690443" cy="7679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4" idx="2"/>
              <a:endCxn id="15" idx="0"/>
            </p:cNvCxnSpPr>
            <p:nvPr/>
          </p:nvCxnSpPr>
          <p:spPr>
            <a:xfrm>
              <a:off x="9828568" y="7748331"/>
              <a:ext cx="1366811" cy="6943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264589" y="4596658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93380" y="10206779"/>
              <a:ext cx="3118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Canny Edge Detection, Hough Transform,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54884" y="7163556"/>
              <a:ext cx="2947367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To Specified Depth and at Specified Feed Rate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418139" y="844264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556" y="1662935"/>
            <a:ext cx="15255739" cy="7301908"/>
            <a:chOff x="668556" y="1662935"/>
            <a:chExt cx="15255739" cy="73019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56" y="1662935"/>
              <a:ext cx="15255739" cy="73019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236905" y="1662935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094838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10063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171509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10646" y="5688732"/>
              <a:ext cx="155448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8257430" y="5192831"/>
              <a:ext cx="807696" cy="495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90523" y="4608056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4045" y="1689439"/>
            <a:ext cx="12367023" cy="8961120"/>
            <a:chOff x="634045" y="1689439"/>
            <a:chExt cx="12367023" cy="8961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045" y="1689439"/>
              <a:ext cx="12367023" cy="89611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3678" y="1689439"/>
              <a:ext cx="3687390" cy="13234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Flexible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Robust Feature Detection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Garamond" panose="02020404030301010803" pitchFamily="18" charset="0"/>
                </a:rPr>
                <a:t>Reports Errors or Non-Reachable Corners to Customer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8081" y="3134594"/>
              <a:ext cx="1554480" cy="960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5" idx="2"/>
              <a:endCxn id="13" idx="0"/>
            </p:cNvCxnSpPr>
            <p:nvPr/>
          </p:nvCxnSpPr>
          <p:spPr>
            <a:xfrm flipH="1">
              <a:off x="5985321" y="2549819"/>
              <a:ext cx="792480" cy="5847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03198" y="2211265"/>
              <a:ext cx="2749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Notifies Customer of Problems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9825" y="7159724"/>
              <a:ext cx="1463040" cy="1086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6" idx="2"/>
            </p:cNvCxnSpPr>
            <p:nvPr/>
          </p:nvCxnSpPr>
          <p:spPr>
            <a:xfrm flipH="1">
              <a:off x="6712865" y="6600188"/>
              <a:ext cx="1747961" cy="55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223" y="6015413"/>
              <a:ext cx="2749206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Garamond" panose="02020404030301010803" pitchFamily="18" charset="0"/>
                </a:rPr>
                <a:t>Using Good Feature Detection and KLT Tracker</a:t>
              </a:r>
              <a:endParaRPr lang="en-US" sz="1600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3334585" y="3807212"/>
            <a:ext cx="9722100" cy="5943602"/>
            <a:chOff x="2248735" y="511562"/>
            <a:chExt cx="9722100" cy="5943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47" y="511564"/>
              <a:ext cx="2928388" cy="59436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>
              <a:stCxn id="30" idx="3"/>
            </p:cNvCxnSpPr>
            <p:nvPr/>
          </p:nvCxnSpPr>
          <p:spPr>
            <a:xfrm flipV="1">
              <a:off x="8394281" y="4127864"/>
              <a:ext cx="912110" cy="16927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735" y="511564"/>
              <a:ext cx="4347438" cy="5943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08283" y="4936424"/>
              <a:ext cx="62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Lidar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4339" y="4127864"/>
              <a:ext cx="1149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Manipulator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1417" y="2516309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 Camera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31417" y="3319304"/>
              <a:ext cx="1375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Laser Pointer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4480" y="1707749"/>
              <a:ext cx="1469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RGB-D Camera</a:t>
              </a:r>
            </a:p>
          </p:txBody>
        </p:sp>
        <p:cxnSp>
          <p:nvCxnSpPr>
            <p:cNvPr id="54" name="Straight Arrow Connector 53"/>
            <p:cNvCxnSpPr>
              <a:stCxn id="16" idx="3"/>
            </p:cNvCxnSpPr>
            <p:nvPr/>
          </p:nvCxnSpPr>
          <p:spPr>
            <a:xfrm flipV="1">
              <a:off x="8130337" y="5105400"/>
              <a:ext cx="1828800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6" idx="1"/>
            </p:cNvCxnSpPr>
            <p:nvPr/>
          </p:nvCxnSpPr>
          <p:spPr>
            <a:xfrm flipH="1" flipV="1">
              <a:off x="5410200" y="5105400"/>
              <a:ext cx="2098083" cy="30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0" idx="1"/>
            </p:cNvCxnSpPr>
            <p:nvPr/>
          </p:nvCxnSpPr>
          <p:spPr>
            <a:xfrm flipH="1" flipV="1">
              <a:off x="5305425" y="3905250"/>
              <a:ext cx="1938914" cy="3918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40" idx="1"/>
            </p:cNvCxnSpPr>
            <p:nvPr/>
          </p:nvCxnSpPr>
          <p:spPr>
            <a:xfrm flipH="1" flipV="1">
              <a:off x="5181600" y="1238250"/>
              <a:ext cx="1949817" cy="22503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3"/>
            </p:cNvCxnSpPr>
            <p:nvPr/>
          </p:nvCxnSpPr>
          <p:spPr>
            <a:xfrm flipV="1">
              <a:off x="8507203" y="2685285"/>
              <a:ext cx="1070488" cy="80329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1"/>
            </p:cNvCxnSpPr>
            <p:nvPr/>
          </p:nvCxnSpPr>
          <p:spPr>
            <a:xfrm flipH="1" flipV="1">
              <a:off x="5305425" y="876300"/>
              <a:ext cx="1825992" cy="180928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5" idx="3"/>
            </p:cNvCxnSpPr>
            <p:nvPr/>
          </p:nvCxnSpPr>
          <p:spPr>
            <a:xfrm flipV="1">
              <a:off x="8507203" y="2238375"/>
              <a:ext cx="835219" cy="4472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2" idx="3"/>
            </p:cNvCxnSpPr>
            <p:nvPr/>
          </p:nvCxnSpPr>
          <p:spPr>
            <a:xfrm flipV="1">
              <a:off x="8554139" y="1066800"/>
              <a:ext cx="1203499" cy="81022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52" idx="1"/>
            </p:cNvCxnSpPr>
            <p:nvPr/>
          </p:nvCxnSpPr>
          <p:spPr>
            <a:xfrm rot="10800000">
              <a:off x="6615692" y="511564"/>
              <a:ext cx="468789" cy="1365462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3547780" y="511562"/>
              <a:ext cx="3067912" cy="726687"/>
            </a:xfrm>
            <a:prstGeom prst="bentConnector3">
              <a:avLst>
                <a:gd name="adj1" fmla="val 99986"/>
              </a:avLst>
            </a:prstGeom>
            <a:ln w="127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0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267" y="3223596"/>
            <a:ext cx="14537156" cy="5162497"/>
            <a:chOff x="162267" y="251793"/>
            <a:chExt cx="14537156" cy="5162497"/>
          </a:xfrm>
        </p:grpSpPr>
        <p:sp>
          <p:nvSpPr>
            <p:cNvPr id="38" name="Rectangle 37"/>
            <p:cNvSpPr/>
            <p:nvPr/>
          </p:nvSpPr>
          <p:spPr>
            <a:xfrm>
              <a:off x="6971870" y="842290"/>
              <a:ext cx="3657600" cy="4572000"/>
            </a:xfrm>
            <a:prstGeom prst="rect">
              <a:avLst/>
            </a:prstGeom>
            <a:solidFill>
              <a:srgbClr val="4C5A6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2267" y="4131913"/>
              <a:ext cx="11049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Odometry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2267" y="1625485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Sensor Messages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43045" y="830578"/>
              <a:ext cx="3657600" cy="4572000"/>
            </a:xfrm>
            <a:prstGeom prst="rect">
              <a:avLst/>
            </a:prstGeom>
            <a:solidFill>
              <a:srgbClr val="7AA69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09735" y="3386790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09735" y="1377164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9735" y="934594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Front-End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00470" y="3398502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0470" y="1388876"/>
              <a:ext cx="32004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00470" y="959909"/>
              <a:ext cx="32004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aramond" panose="02020404030301010803" pitchFamily="18" charset="0"/>
                </a:rPr>
                <a:t>Back-End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33806" y="2539161"/>
              <a:ext cx="110490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Estimation Parameters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33807" y="3226112"/>
              <a:ext cx="110490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State Variables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09735" y="2861248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Feature Extraction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09735" y="4877036"/>
              <a:ext cx="3200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Scan Matching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1041823" y="1866636"/>
              <a:ext cx="3657600" cy="2514600"/>
              <a:chOff x="11858635" y="1853966"/>
              <a:chExt cx="3657600" cy="2514600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1858635" y="1853966"/>
                <a:ext cx="3657600" cy="2514600"/>
              </a:xfrm>
              <a:prstGeom prst="rect">
                <a:avLst/>
              </a:prstGeom>
              <a:solidFill>
                <a:srgbClr val="7E7E7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87235" y="2427848"/>
                <a:ext cx="32004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087235" y="1971585"/>
                <a:ext cx="3200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Garamond" panose="02020404030301010803" pitchFamily="18" charset="0"/>
                  </a:rPr>
                  <a:t>Optimized Map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220508" y="2908947"/>
              <a:ext cx="32049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Generation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00470" y="4919228"/>
              <a:ext cx="32003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Map Optimization</a:t>
              </a:r>
            </a:p>
          </p:txBody>
        </p:sp>
        <p:cxnSp>
          <p:nvCxnSpPr>
            <p:cNvPr id="77" name="Straight Arrow Connector 76"/>
            <p:cNvCxnSpPr>
              <a:stCxn id="38" idx="3"/>
            </p:cNvCxnSpPr>
            <p:nvPr/>
          </p:nvCxnSpPr>
          <p:spPr>
            <a:xfrm flipV="1">
              <a:off x="10629470" y="3123936"/>
              <a:ext cx="412353" cy="4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2" idx="3"/>
              <a:endCxn id="47" idx="1"/>
            </p:cNvCxnSpPr>
            <p:nvPr/>
          </p:nvCxnSpPr>
          <p:spPr>
            <a:xfrm flipV="1">
              <a:off x="5200645" y="2831549"/>
              <a:ext cx="333161" cy="2850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" idx="3"/>
              <a:endCxn id="49" idx="1"/>
            </p:cNvCxnSpPr>
            <p:nvPr/>
          </p:nvCxnSpPr>
          <p:spPr>
            <a:xfrm>
              <a:off x="5200645" y="3116578"/>
              <a:ext cx="333162" cy="4019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47" idx="3"/>
              <a:endCxn id="38" idx="1"/>
            </p:cNvCxnSpPr>
            <p:nvPr/>
          </p:nvCxnSpPr>
          <p:spPr>
            <a:xfrm>
              <a:off x="6638709" y="2831549"/>
              <a:ext cx="333161" cy="2967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49" idx="3"/>
              <a:endCxn id="38" idx="1"/>
            </p:cNvCxnSpPr>
            <p:nvPr/>
          </p:nvCxnSpPr>
          <p:spPr>
            <a:xfrm flipV="1">
              <a:off x="6638709" y="3128290"/>
              <a:ext cx="333161" cy="3902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38" idx="3"/>
              <a:endCxn id="2" idx="0"/>
            </p:cNvCxnSpPr>
            <p:nvPr/>
          </p:nvCxnSpPr>
          <p:spPr>
            <a:xfrm flipH="1" flipV="1">
              <a:off x="3371845" y="830578"/>
              <a:ext cx="7257625" cy="2297712"/>
            </a:xfrm>
            <a:prstGeom prst="bentConnector4">
              <a:avLst>
                <a:gd name="adj1" fmla="val -3150"/>
                <a:gd name="adj2" fmla="val 1069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71670" y="251793"/>
              <a:ext cx="3657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Optimized State</a:t>
              </a:r>
            </a:p>
          </p:txBody>
        </p:sp>
        <p:cxnSp>
          <p:nvCxnSpPr>
            <p:cNvPr id="112" name="Elbow Connector 111"/>
            <p:cNvCxnSpPr/>
            <p:nvPr/>
          </p:nvCxnSpPr>
          <p:spPr>
            <a:xfrm>
              <a:off x="1267169" y="1920681"/>
              <a:ext cx="275876" cy="11887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42" idx="3"/>
              <a:endCxn id="2" idx="1"/>
            </p:cNvCxnSpPr>
            <p:nvPr/>
          </p:nvCxnSpPr>
          <p:spPr>
            <a:xfrm flipV="1">
              <a:off x="1267170" y="3116578"/>
              <a:ext cx="275875" cy="11846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1843447" y="3735201"/>
              <a:ext cx="2932975" cy="1241655"/>
              <a:chOff x="1003300" y="548640"/>
              <a:chExt cx="5680669" cy="2404872"/>
            </a:xfrm>
          </p:grpSpPr>
          <p:grpSp>
            <p:nvGrpSpPr>
              <p:cNvPr id="132" name="Group 131"/>
              <p:cNvGrpSpPr/>
              <p:nvPr/>
            </p:nvGrpSpPr>
            <p:grpSpPr>
              <a:xfrm rot="1768236">
                <a:off x="1601460" y="1005840"/>
                <a:ext cx="1714713" cy="1947672"/>
                <a:chOff x="3136900" y="561340"/>
                <a:chExt cx="1714713" cy="1947672"/>
              </a:xfrm>
              <a:solidFill>
                <a:schemeClr val="tx1"/>
              </a:solidFill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136900" y="2390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136900" y="2161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136900" y="1932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136900" y="1704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139948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3139948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3139948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3139948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3139948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732741" y="14757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732741" y="12471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732741" y="10185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32741" y="7899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73274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36688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593830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820771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045609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270447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4501594" y="561340"/>
                  <a:ext cx="118872" cy="11887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003300" y="548640"/>
                <a:ext cx="5680669" cy="1947672"/>
                <a:chOff x="1003300" y="548640"/>
                <a:chExt cx="5680669" cy="1947672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1003300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1003300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1003300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1003300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006348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006348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006348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006348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1006348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2599141" y="2377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2599141" y="2148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2599141" y="1920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599141" y="1691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599141" y="1463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599141" y="12344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599141" y="10058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599141" y="7772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59914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23328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460230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687171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12009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136847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367994" y="5486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4965700" y="548640"/>
                  <a:ext cx="1714713" cy="1947672"/>
                  <a:chOff x="3136900" y="561340"/>
                  <a:chExt cx="1714713" cy="1947672"/>
                </a:xfrm>
              </p:grpSpPr>
              <p:sp>
                <p:nvSpPr>
                  <p:cNvPr id="181" name="Oval 18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732741" y="2390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4732741" y="2161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4732741" y="1932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4732741" y="1704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4969256" y="548640"/>
                  <a:ext cx="1714713" cy="1947672"/>
                  <a:chOff x="3136900" y="561340"/>
                  <a:chExt cx="1714713" cy="1947672"/>
                </a:xfrm>
                <a:solidFill>
                  <a:schemeClr val="tx1"/>
                </a:solidFill>
              </p:grpSpPr>
              <p:sp>
                <p:nvSpPr>
                  <p:cNvPr id="161" name="Oval 160"/>
                  <p:cNvSpPr/>
                  <p:nvPr/>
                </p:nvSpPr>
                <p:spPr>
                  <a:xfrm>
                    <a:off x="3136900" y="2390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136900" y="2161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3136900" y="1932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3136900" y="1704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3139948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139948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3139948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139948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3139948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732741" y="14757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4732741" y="12471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732741" y="10185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4732741" y="7899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473274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36688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3593830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3820771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4045609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4270447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501594" y="561340"/>
                    <a:ext cx="118872" cy="118872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4013200" y="1576150"/>
                  <a:ext cx="5715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Group 277"/>
            <p:cNvGrpSpPr/>
            <p:nvPr/>
          </p:nvGrpSpPr>
          <p:grpSpPr>
            <a:xfrm>
              <a:off x="1781513" y="1528093"/>
              <a:ext cx="3053431" cy="1236972"/>
              <a:chOff x="5772526" y="1848899"/>
              <a:chExt cx="5068787" cy="205341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7473268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473268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7473268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7476316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76316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476316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7476316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69109" y="3493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069109" y="3264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069109" y="3036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69109" y="28076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069109" y="2579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9069109" y="23504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9069109" y="21218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0325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930198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157139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381977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06815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837962" y="18932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6107416" y="3722005"/>
                <a:ext cx="1253577" cy="118872"/>
                <a:chOff x="1385689" y="701040"/>
                <a:chExt cx="1253577" cy="118872"/>
              </a:xfrm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138568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1612630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1839571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2064409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289247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2520394" y="701040"/>
                  <a:ext cx="118872" cy="1188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0" name="Oval 299"/>
              <p:cNvSpPr/>
              <p:nvPr/>
            </p:nvSpPr>
            <p:spPr>
              <a:xfrm>
                <a:off x="1066371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29786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524808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9751749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9976587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020142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432572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603569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0714816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9049501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8989351" y="366198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9100598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9049501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8991927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100598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7462915" y="1906339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7402765" y="1848899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514012" y="1955615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7462915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7405341" y="3664565"/>
                <a:ext cx="237744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7514012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35764" y="3722005"/>
                <a:ext cx="118872" cy="1188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772526" y="3664565"/>
                <a:ext cx="237745" cy="23774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5886861" y="3771281"/>
                <a:ext cx="18288" cy="18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3000" contrast="42000"/>
            </a:blip>
            <a:stretch>
              <a:fillRect/>
            </a:stretch>
          </p:blipFill>
          <p:spPr>
            <a:xfrm rot="5400000">
              <a:off x="8035433" y="657283"/>
              <a:ext cx="1527048" cy="30824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8033971" y="2671620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3">
              <a:lum bright="-19000" contrast="42000"/>
            </a:blip>
            <a:stretch>
              <a:fillRect/>
            </a:stretch>
          </p:blipFill>
          <p:spPr>
            <a:xfrm rot="5400000">
              <a:off x="12107098" y="1809761"/>
              <a:ext cx="1527048" cy="3079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0" t="43184" r="37064" b="38508"/>
          <a:stretch/>
        </p:blipFill>
        <p:spPr>
          <a:xfrm>
            <a:off x="7100248" y="5008872"/>
            <a:ext cx="2601428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4867" y="5091314"/>
            <a:ext cx="10149840" cy="2757285"/>
            <a:chOff x="2844867" y="2119511"/>
            <a:chExt cx="10149840" cy="2757285"/>
          </a:xfrm>
        </p:grpSpPr>
        <p:sp>
          <p:nvSpPr>
            <p:cNvPr id="2" name="Rectangle 1"/>
            <p:cNvSpPr/>
            <p:nvPr/>
          </p:nvSpPr>
          <p:spPr>
            <a:xfrm>
              <a:off x="2844867" y="2119511"/>
              <a:ext cx="10149840" cy="27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90587" y="2119512"/>
              <a:ext cx="10058400" cy="2643053"/>
              <a:chOff x="2228850" y="543375"/>
              <a:chExt cx="10058400" cy="264305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8850" y="543375"/>
                <a:ext cx="10058400" cy="230449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314575" y="2847874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HectorSLAM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05312" y="2847773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GMapping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29349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KartoSLAM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1946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CoreSLAM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81007" y="2847773"/>
                <a:ext cx="1330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LagoSLAM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350" y="914400"/>
            <a:ext cx="8096250" cy="10648950"/>
            <a:chOff x="133350" y="914400"/>
            <a:chExt cx="8096250" cy="10648950"/>
          </a:xfrm>
        </p:grpSpPr>
        <p:sp>
          <p:nvSpPr>
            <p:cNvPr id="4" name="Rectangle 3"/>
            <p:cNvSpPr/>
            <p:nvPr/>
          </p:nvSpPr>
          <p:spPr>
            <a:xfrm>
              <a:off x="133350" y="914400"/>
              <a:ext cx="8096250" cy="10648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416" y="1086939"/>
              <a:ext cx="7798838" cy="10297749"/>
              <a:chOff x="297416" y="1086939"/>
              <a:chExt cx="7798838" cy="1029774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8210483"/>
                <a:ext cx="6309360" cy="734321"/>
              </a:xfrm>
              <a:prstGeom prst="rect">
                <a:avLst/>
              </a:prstGeom>
            </p:spPr>
          </p:pic>
          <p:grpSp>
            <p:nvGrpSpPr>
              <p:cNvPr id="208" name="Group 4"/>
              <p:cNvGrpSpPr>
                <a:grpSpLocks/>
              </p:cNvGrpSpPr>
              <p:nvPr/>
            </p:nvGrpSpPr>
            <p:grpSpPr bwMode="auto">
              <a:xfrm>
                <a:off x="1436765" y="3808616"/>
                <a:ext cx="3855117" cy="370984"/>
                <a:chOff x="1517" y="820"/>
                <a:chExt cx="2692" cy="259"/>
              </a:xfrm>
            </p:grpSpPr>
            <p:sp>
              <p:nvSpPr>
                <p:cNvPr id="210" name="Rectangle 6"/>
                <p:cNvSpPr>
                  <a:spLocks noChangeArrowheads="1"/>
                </p:cNvSpPr>
                <p:nvPr/>
              </p:nvSpPr>
              <p:spPr bwMode="auto">
                <a:xfrm>
                  <a:off x="1517" y="820"/>
                  <a:ext cx="246" cy="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7"/>
                <p:cNvSpPr>
                  <a:spLocks noChangeArrowheads="1"/>
                </p:cNvSpPr>
                <p:nvPr/>
              </p:nvSpPr>
              <p:spPr bwMode="auto">
                <a:xfrm>
                  <a:off x="4102" y="1011"/>
                  <a:ext cx="107" cy="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002144" y="1437610"/>
                <a:ext cx="6163301" cy="1676573"/>
                <a:chOff x="548904" y="4705581"/>
                <a:chExt cx="3720178" cy="1011982"/>
              </a:xfrm>
            </p:grpSpPr>
            <p:pic>
              <p:nvPicPr>
                <p:cNvPr id="215" name="Picture 2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1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088926" y="53989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5418846"/>
                <a:ext cx="6309360" cy="78383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4309763"/>
                <a:ext cx="6309360" cy="78263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3110166"/>
                <a:ext cx="6309360" cy="803185"/>
              </a:xfrm>
              <a:prstGeom prst="rect">
                <a:avLst/>
              </a:prstGeom>
            </p:spPr>
          </p:pic>
          <p:grpSp>
            <p:nvGrpSpPr>
              <p:cNvPr id="228" name="Group 227"/>
              <p:cNvGrpSpPr/>
              <p:nvPr/>
            </p:nvGrpSpPr>
            <p:grpSpPr>
              <a:xfrm>
                <a:off x="1002144" y="6513180"/>
                <a:ext cx="6163301" cy="1684525"/>
                <a:chOff x="548904" y="4705581"/>
                <a:chExt cx="3720178" cy="1016782"/>
              </a:xfrm>
            </p:grpSpPr>
            <p:pic>
              <p:nvPicPr>
                <p:cNvPr id="231" name="Picture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904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49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1" name="Picture 2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8993" y="4705581"/>
                  <a:ext cx="930045" cy="618902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38" y="4705581"/>
                  <a:ext cx="930044" cy="618902"/>
                </a:xfrm>
                <a:prstGeom prst="rect">
                  <a:avLst/>
                </a:prstGeom>
              </p:spPr>
            </p:pic>
            <p:pic>
              <p:nvPicPr>
                <p:cNvPr id="247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363692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8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1715888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9" name="Picture 12" descr="Image result for do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55" r="28021"/>
                <a:stretch/>
              </p:blipFill>
              <p:spPr bwMode="auto">
                <a:xfrm>
                  <a:off x="3067605" y="4705581"/>
                  <a:ext cx="280289" cy="62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9" t="50000" r="13502" b="2623"/>
                <a:stretch/>
              </p:blipFill>
              <p:spPr>
                <a:xfrm flipH="1">
                  <a:off x="1578505" y="5403798"/>
                  <a:ext cx="555055" cy="318565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9324422"/>
                <a:ext cx="6309360" cy="7559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44" y="10406835"/>
                <a:ext cx="6309360" cy="783832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917611" y="1097572"/>
                <a:ext cx="1242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1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2495694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Robot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262" idx="2"/>
                <a:endCxn id="222" idx="0"/>
              </p:cNvCxnSpPr>
              <p:nvPr/>
            </p:nvCxnSpPr>
            <p:spPr>
              <a:xfrm flipH="1">
                <a:off x="2356596" y="1425493"/>
                <a:ext cx="480293" cy="1160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5220241" y="1086939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Door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63" idx="2"/>
              </p:cNvCxnSpPr>
              <p:nvPr/>
            </p:nvCxnSpPr>
            <p:spPr>
              <a:xfrm flipH="1">
                <a:off x="5406090" y="1425493"/>
                <a:ext cx="155346" cy="7020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3126962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/>
                  <p:cNvSpPr txBox="1"/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3795819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6" name="TextBox 2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4309763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7895" t="-2222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5" y="5000302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54" y="6129036"/>
                    <a:ext cx="18331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5418846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>
                <a:off x="2495694" y="8321450"/>
                <a:ext cx="856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8210483"/>
                    <a:ext cx="506742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0843" t="-2222" r="-1686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3" name="TextBox 2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8902271"/>
                    <a:ext cx="183320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16" y="9324422"/>
                    <a:ext cx="696666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7895" t="-4444" r="-122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5" name="TextBox 2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9989914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6" name="TextBox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628" y="11107689"/>
                    <a:ext cx="183319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/>
                  <p:cNvSpPr txBox="1"/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40" y="10406835"/>
                    <a:ext cx="506742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10843" t="-2174" r="-1686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TextBox 277"/>
              <p:cNvSpPr txBox="1"/>
              <p:nvPr/>
            </p:nvSpPr>
            <p:spPr>
              <a:xfrm>
                <a:off x="826658" y="6181423"/>
                <a:ext cx="4346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At time t = 2, robot </a:t>
                </a:r>
                <a:r>
                  <a:rPr lang="en-US" sz="1600" dirty="0">
                    <a:latin typeface="Garamond" panose="02020404030301010803" pitchFamily="18" charset="0"/>
                  </a:rPr>
                  <a:t>m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oves </a:t>
                </a:r>
                <a:r>
                  <a:rPr lang="en-US" sz="1600" dirty="0">
                    <a:latin typeface="Garamond" panose="02020404030301010803" pitchFamily="18" charset="0"/>
                  </a:rPr>
                  <a:t>f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orward </a:t>
                </a:r>
                <a:r>
                  <a:rPr lang="en-US" sz="1600" dirty="0">
                    <a:latin typeface="Garamond" panose="02020404030301010803" pitchFamily="18" charset="0"/>
                  </a:rPr>
                  <a:t>s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ome </a:t>
                </a:r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  <a:r>
                  <a:rPr lang="en-US" sz="1600" dirty="0" smtClean="0">
                    <a:latin typeface="Garamond" panose="02020404030301010803" pitchFamily="18" charset="0"/>
                  </a:rPr>
                  <a:t>istance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35121" y="314045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35121" y="5439458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35121" y="8195706"/>
                <a:ext cx="196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Motion Model Update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35121" y="10416814"/>
                <a:ext cx="1127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Belief State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6135121" y="932046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135121" y="4329775"/>
                <a:ext cx="1858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Garamond" panose="02020404030301010803" pitchFamily="18" charset="0"/>
                  </a:rPr>
                  <a:t>Measurement Model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548110" y="8359997"/>
                <a:ext cx="682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Garamond" panose="02020404030301010803" pitchFamily="18" charset="0"/>
                  </a:rPr>
                  <a:t>d</a:t>
                </a:r>
              </a:p>
            </p:txBody>
          </p:sp>
        </p:grpSp>
      </p:grp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9883716" y="2023221"/>
            <a:ext cx="3978275" cy="879475"/>
            <a:chOff x="1464" y="559"/>
            <a:chExt cx="2778" cy="614"/>
          </a:xfrm>
        </p:grpSpPr>
        <p:pic>
          <p:nvPicPr>
            <p:cNvPr id="104" name="Picture 5" descr="MonteLoc_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559"/>
              <a:ext cx="2778" cy="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6"/>
            <p:cNvSpPr>
              <a:spLocks noChangeArrowheads="1"/>
            </p:cNvSpPr>
            <p:nvPr/>
          </p:nvSpPr>
          <p:spPr bwMode="auto">
            <a:xfrm>
              <a:off x="1517" y="820"/>
              <a:ext cx="24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4102" y="1011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9883716" y="3102721"/>
            <a:ext cx="3978275" cy="1352550"/>
            <a:chOff x="1464" y="1342"/>
            <a:chExt cx="2778" cy="944"/>
          </a:xfrm>
        </p:grpSpPr>
        <p:pic>
          <p:nvPicPr>
            <p:cNvPr id="108" name="Picture 9" descr="MonteLoc_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342"/>
              <a:ext cx="2778" cy="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"/>
            <p:cNvSpPr>
              <a:spLocks noChangeArrowheads="1"/>
            </p:cNvSpPr>
            <p:nvPr/>
          </p:nvSpPr>
          <p:spPr bwMode="auto">
            <a:xfrm>
              <a:off x="1516" y="1952"/>
              <a:ext cx="247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1"/>
            <p:cNvSpPr>
              <a:spLocks noChangeArrowheads="1"/>
            </p:cNvSpPr>
            <p:nvPr/>
          </p:nvSpPr>
          <p:spPr bwMode="auto">
            <a:xfrm>
              <a:off x="1516" y="1612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2"/>
            <p:cNvSpPr>
              <a:spLocks noChangeArrowheads="1"/>
            </p:cNvSpPr>
            <p:nvPr/>
          </p:nvSpPr>
          <p:spPr bwMode="auto">
            <a:xfrm>
              <a:off x="4114" y="1814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Rectangle 13"/>
            <p:cNvSpPr>
              <a:spLocks noChangeArrowheads="1"/>
            </p:cNvSpPr>
            <p:nvPr/>
          </p:nvSpPr>
          <p:spPr bwMode="auto">
            <a:xfrm>
              <a:off x="4109" y="2144"/>
              <a:ext cx="106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9883716" y="4590209"/>
            <a:ext cx="3978275" cy="990600"/>
            <a:chOff x="1464" y="2467"/>
            <a:chExt cx="2778" cy="692"/>
          </a:xfrm>
        </p:grpSpPr>
        <p:pic>
          <p:nvPicPr>
            <p:cNvPr id="114" name="Picture 15" descr="MonteLoc_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467"/>
              <a:ext cx="2778" cy="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Line 16"/>
            <p:cNvSpPr>
              <a:spLocks noChangeShapeType="1"/>
            </p:cNvSpPr>
            <p:nvPr/>
          </p:nvSpPr>
          <p:spPr bwMode="auto">
            <a:xfrm>
              <a:off x="2183" y="2802"/>
              <a:ext cx="257" cy="1"/>
            </a:xfrm>
            <a:prstGeom prst="line">
              <a:avLst/>
            </a:prstGeom>
            <a:noFill/>
            <a:ln w="28575">
              <a:solidFill>
                <a:srgbClr val="32A47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7"/>
            <p:cNvSpPr>
              <a:spLocks noChangeArrowheads="1"/>
            </p:cNvSpPr>
            <p:nvPr/>
          </p:nvSpPr>
          <p:spPr bwMode="auto">
            <a:xfrm>
              <a:off x="1516" y="274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4114" y="2929"/>
              <a:ext cx="107" cy="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9"/>
          <p:cNvGrpSpPr>
            <a:grpSpLocks/>
          </p:cNvGrpSpPr>
          <p:nvPr/>
        </p:nvGrpSpPr>
        <p:grpSpPr bwMode="auto">
          <a:xfrm>
            <a:off x="9886891" y="5639546"/>
            <a:ext cx="3971925" cy="1447800"/>
            <a:chOff x="1424" y="2831"/>
            <a:chExt cx="2502" cy="912"/>
          </a:xfrm>
        </p:grpSpPr>
        <p:pic>
          <p:nvPicPr>
            <p:cNvPr id="119" name="Picture 20" descr="MonteLoc_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2831"/>
              <a:ext cx="2502" cy="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516" y="3476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1451" y="307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3795" y="3523"/>
              <a:ext cx="91" cy="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3" name="Rectangle 24"/>
            <p:cNvSpPr>
              <a:spLocks noChangeArrowheads="1"/>
            </p:cNvSpPr>
            <p:nvPr/>
          </p:nvSpPr>
          <p:spPr bwMode="auto">
            <a:xfrm>
              <a:off x="3795" y="3231"/>
              <a:ext cx="91" cy="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" name="Rectangle 25"/>
            <p:cNvSpPr>
              <a:spLocks noChangeArrowheads="1"/>
            </p:cNvSpPr>
            <p:nvPr/>
          </p:nvSpPr>
          <p:spPr bwMode="auto">
            <a:xfrm>
              <a:off x="1451" y="3401"/>
              <a:ext cx="247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1483680" y="2146151"/>
            <a:ext cx="6322247" cy="3593357"/>
            <a:chOff x="1483680" y="2146151"/>
            <a:chExt cx="6322247" cy="3593357"/>
          </a:xfrm>
        </p:grpSpPr>
        <p:sp>
          <p:nvSpPr>
            <p:cNvPr id="4" name="Oval 3"/>
            <p:cNvSpPr/>
            <p:nvPr/>
          </p:nvSpPr>
          <p:spPr>
            <a:xfrm>
              <a:off x="419986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37906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581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13204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0257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27190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9545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0845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4368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16889" y="262904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4" idx="4"/>
            </p:cNvCxnSpPr>
            <p:nvPr/>
          </p:nvCxnSpPr>
          <p:spPr>
            <a:xfrm>
              <a:off x="4222727" y="2674768"/>
              <a:ext cx="0" cy="7723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4"/>
            </p:cNvCxnSpPr>
            <p:nvPr/>
          </p:nvCxnSpPr>
          <p:spPr>
            <a:xfrm>
              <a:off x="4401921" y="2674768"/>
              <a:ext cx="0" cy="72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588441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</p:cNvCxnSpPr>
            <p:nvPr/>
          </p:nvCxnSpPr>
          <p:spPr>
            <a:xfrm>
              <a:off x="4736064" y="2674768"/>
              <a:ext cx="0" cy="50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4"/>
            </p:cNvCxnSpPr>
            <p:nvPr/>
          </p:nvCxnSpPr>
          <p:spPr>
            <a:xfrm>
              <a:off x="5213117" y="2674768"/>
              <a:ext cx="0" cy="30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</p:cNvCxnSpPr>
            <p:nvPr/>
          </p:nvCxnSpPr>
          <p:spPr>
            <a:xfrm>
              <a:off x="5450050" y="2674768"/>
              <a:ext cx="0" cy="512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4"/>
            </p:cNvCxnSpPr>
            <p:nvPr/>
          </p:nvCxnSpPr>
          <p:spPr>
            <a:xfrm>
              <a:off x="5618319" y="2674768"/>
              <a:ext cx="0" cy="6949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4"/>
            </p:cNvCxnSpPr>
            <p:nvPr/>
          </p:nvCxnSpPr>
          <p:spPr>
            <a:xfrm>
              <a:off x="5733705" y="2674768"/>
              <a:ext cx="0" cy="77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4"/>
            </p:cNvCxnSpPr>
            <p:nvPr/>
          </p:nvCxnSpPr>
          <p:spPr>
            <a:xfrm>
              <a:off x="6037228" y="2674768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4"/>
            </p:cNvCxnSpPr>
            <p:nvPr/>
          </p:nvCxnSpPr>
          <p:spPr>
            <a:xfrm>
              <a:off x="6539749" y="2674768"/>
              <a:ext cx="0" cy="60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401054" y="3420784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0752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58815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35775" y="3188827"/>
              <a:ext cx="0" cy="46055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213406" y="3000160"/>
              <a:ext cx="989" cy="6492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449758" y="3192184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20923" y="3384208"/>
              <a:ext cx="0" cy="2651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732361" y="3457360"/>
              <a:ext cx="0" cy="19202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36199" y="3311056"/>
              <a:ext cx="0" cy="33832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540591" y="3301912"/>
              <a:ext cx="0" cy="34747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62431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690055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44537" y="366747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404038" y="36903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014883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16889" y="371319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56243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704755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704755" y="4046442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188281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85345" y="4123335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85345" y="4043771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426898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426898" y="4043674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014883" y="3959163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16889" y="3959150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65" idx="4"/>
              <a:endCxn id="76" idx="0"/>
            </p:cNvCxnSpPr>
            <p:nvPr/>
          </p:nvCxnSpPr>
          <p:spPr>
            <a:xfrm>
              <a:off x="4585291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6" idx="4"/>
            </p:cNvCxnSpPr>
            <p:nvPr/>
          </p:nvCxnSpPr>
          <p:spPr>
            <a:xfrm>
              <a:off x="4735775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1" idx="4"/>
            </p:cNvCxnSpPr>
            <p:nvPr/>
          </p:nvCxnSpPr>
          <p:spPr>
            <a:xfrm flipH="1">
              <a:off x="5211141" y="3804633"/>
              <a:ext cx="1976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2" idx="4"/>
            </p:cNvCxnSpPr>
            <p:nvPr/>
          </p:nvCxnSpPr>
          <p:spPr>
            <a:xfrm>
              <a:off x="5449758" y="3781773"/>
              <a:ext cx="0" cy="17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3" idx="4"/>
              <a:endCxn id="84" idx="0"/>
            </p:cNvCxnSpPr>
            <p:nvPr/>
          </p:nvCxnSpPr>
          <p:spPr>
            <a:xfrm>
              <a:off x="6037743" y="3758913"/>
              <a:ext cx="0" cy="200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456243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713204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149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88281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21677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254885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42689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495478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1333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516889" y="4521138"/>
              <a:ext cx="45720" cy="45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>
              <a:endCxn id="106" idx="0"/>
            </p:cNvCxnSpPr>
            <p:nvPr/>
          </p:nvCxnSpPr>
          <p:spPr>
            <a:xfrm>
              <a:off x="4585291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07" idx="0"/>
            </p:cNvCxnSpPr>
            <p:nvPr/>
          </p:nvCxnSpPr>
          <p:spPr>
            <a:xfrm>
              <a:off x="4734411" y="4191915"/>
              <a:ext cx="1653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08" idx="0"/>
            </p:cNvCxnSpPr>
            <p:nvPr/>
          </p:nvCxnSpPr>
          <p:spPr>
            <a:xfrm>
              <a:off x="4734411" y="4191915"/>
              <a:ext cx="6994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0" idx="0"/>
            </p:cNvCxnSpPr>
            <p:nvPr/>
          </p:nvCxnSpPr>
          <p:spPr>
            <a:xfrm flipH="1">
              <a:off x="5144537" y="4191915"/>
              <a:ext cx="66604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09" idx="0"/>
            </p:cNvCxnSpPr>
            <p:nvPr/>
          </p:nvCxnSpPr>
          <p:spPr>
            <a:xfrm>
              <a:off x="5208205" y="4191915"/>
              <a:ext cx="2936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endCxn id="111" idx="0"/>
            </p:cNvCxnSpPr>
            <p:nvPr/>
          </p:nvCxnSpPr>
          <p:spPr>
            <a:xfrm>
              <a:off x="5208205" y="4191915"/>
              <a:ext cx="6954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Arrow Connector 1029"/>
            <p:cNvCxnSpPr>
              <a:endCxn id="113" idx="0"/>
            </p:cNvCxnSpPr>
            <p:nvPr/>
          </p:nvCxnSpPr>
          <p:spPr>
            <a:xfrm>
              <a:off x="5449758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/>
            <p:cNvCxnSpPr>
              <a:endCxn id="114" idx="0"/>
            </p:cNvCxnSpPr>
            <p:nvPr/>
          </p:nvCxnSpPr>
          <p:spPr>
            <a:xfrm>
              <a:off x="5449758" y="4191915"/>
              <a:ext cx="6858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/>
            <p:cNvCxnSpPr/>
            <p:nvPr/>
          </p:nvCxnSpPr>
          <p:spPr>
            <a:xfrm>
              <a:off x="603619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/>
            <p:cNvCxnSpPr>
              <a:endCxn id="116" idx="0"/>
            </p:cNvCxnSpPr>
            <p:nvPr/>
          </p:nvCxnSpPr>
          <p:spPr>
            <a:xfrm>
              <a:off x="6539749" y="4191915"/>
              <a:ext cx="0" cy="329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/>
            <p:cNvCxnSpPr>
              <a:stCxn id="106" idx="4"/>
            </p:cNvCxnSpPr>
            <p:nvPr/>
          </p:nvCxnSpPr>
          <p:spPr>
            <a:xfrm>
              <a:off x="4585291" y="4566858"/>
              <a:ext cx="0" cy="62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/>
            <p:cNvCxnSpPr>
              <a:stCxn id="107" idx="4"/>
            </p:cNvCxnSpPr>
            <p:nvPr/>
          </p:nvCxnSpPr>
          <p:spPr>
            <a:xfrm flipH="1">
              <a:off x="4734411" y="4566858"/>
              <a:ext cx="1653" cy="50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>
              <a:stCxn id="108" idx="4"/>
            </p:cNvCxnSpPr>
            <p:nvPr/>
          </p:nvCxnSpPr>
          <p:spPr>
            <a:xfrm>
              <a:off x="4804355" y="4566858"/>
              <a:ext cx="0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>
              <a:stCxn id="110" idx="4"/>
            </p:cNvCxnSpPr>
            <p:nvPr/>
          </p:nvCxnSpPr>
          <p:spPr>
            <a:xfrm>
              <a:off x="5144537" y="4566858"/>
              <a:ext cx="0" cy="250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>
              <a:stCxn id="109" idx="4"/>
            </p:cNvCxnSpPr>
            <p:nvPr/>
          </p:nvCxnSpPr>
          <p:spPr>
            <a:xfrm flipH="1">
              <a:off x="5208205" y="4566858"/>
              <a:ext cx="2936" cy="278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>
              <a:stCxn id="111" idx="4"/>
            </p:cNvCxnSpPr>
            <p:nvPr/>
          </p:nvCxnSpPr>
          <p:spPr>
            <a:xfrm flipH="1">
              <a:off x="5269306" y="4566858"/>
              <a:ext cx="8439" cy="31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13" idx="4"/>
            </p:cNvCxnSpPr>
            <p:nvPr/>
          </p:nvCxnSpPr>
          <p:spPr>
            <a:xfrm flipH="1">
              <a:off x="5442992" y="4566858"/>
              <a:ext cx="6766" cy="4467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14" idx="4"/>
            </p:cNvCxnSpPr>
            <p:nvPr/>
          </p:nvCxnSpPr>
          <p:spPr>
            <a:xfrm flipH="1">
              <a:off x="5508952" y="4566858"/>
              <a:ext cx="9386" cy="52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15" idx="4"/>
            </p:cNvCxnSpPr>
            <p:nvPr/>
          </p:nvCxnSpPr>
          <p:spPr>
            <a:xfrm>
              <a:off x="6036199" y="4566858"/>
              <a:ext cx="0" cy="665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16" idx="4"/>
            </p:cNvCxnSpPr>
            <p:nvPr/>
          </p:nvCxnSpPr>
          <p:spPr>
            <a:xfrm>
              <a:off x="6539749" y="4566858"/>
              <a:ext cx="0" cy="589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471114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781495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097577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164122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228364" y="5552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419554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5484461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516889" y="55754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Arrow Connector 1086"/>
            <p:cNvCxnSpPr>
              <a:stCxn id="74" idx="4"/>
              <a:endCxn id="86" idx="0"/>
            </p:cNvCxnSpPr>
            <p:nvPr/>
          </p:nvCxnSpPr>
          <p:spPr>
            <a:xfrm>
              <a:off x="6539749" y="3758913"/>
              <a:ext cx="0" cy="200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85291" y="5191123"/>
              <a:ext cx="0" cy="3200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734005" y="5092063"/>
              <a:ext cx="0" cy="4191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4804355" y="5017316"/>
              <a:ext cx="0" cy="49384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5143297" y="4834507"/>
              <a:ext cx="0" cy="67665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206255" y="4816219"/>
              <a:ext cx="7175" cy="69494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5274084" y="4889371"/>
              <a:ext cx="0" cy="6217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442414" y="5053963"/>
              <a:ext cx="0" cy="457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5507321" y="5117971"/>
              <a:ext cx="0" cy="3931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6035592" y="5231967"/>
              <a:ext cx="0" cy="27919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6539749" y="5181979"/>
              <a:ext cx="0" cy="3291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1822254" y="2475159"/>
              <a:ext cx="164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Unweighted Measure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731291" y="3284313"/>
              <a:ext cx="1747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Compute Importance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30" y="3582611"/>
                  <a:ext cx="1353191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802" r="-450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/>
            <p:cNvSpPr txBox="1"/>
            <p:nvPr/>
          </p:nvSpPr>
          <p:spPr>
            <a:xfrm>
              <a:off x="1483680" y="3536444"/>
              <a:ext cx="740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Weights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493494" y="3870468"/>
              <a:ext cx="98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Resampling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19552" y="4384253"/>
              <a:ext cx="1547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Distribute Particles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902310" y="5421595"/>
              <a:ext cx="68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aramond" panose="02020404030301010803" pitchFamily="18" charset="0"/>
                </a:rPr>
                <a:t>Predict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175" y="5467762"/>
                  <a:ext cx="97789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375" r="-562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⋯,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43" y="2198378"/>
                  <a:ext cx="1322157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26" r="-2304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Box 238"/>
            <p:cNvSpPr txBox="1"/>
            <p:nvPr/>
          </p:nvSpPr>
          <p:spPr>
            <a:xfrm>
              <a:off x="4661730" y="2146151"/>
              <a:ext cx="7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 pitchFamily="18" charset="0"/>
                </a:rPr>
                <a:t>p</a:t>
              </a:r>
              <a:r>
                <a:rPr lang="en-US" sz="1400" dirty="0" smtClean="0">
                  <a:latin typeface="Garamond" panose="02020404030301010803" pitchFamily="18" charset="0"/>
                </a:rPr>
                <a:t>articles</a:t>
              </a:r>
              <a:endParaRPr lang="en-US" sz="1400" dirty="0"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2458928"/>
                  <a:ext cx="931922" cy="32047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522702"/>
                  <a:ext cx="994696" cy="3204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454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3856144"/>
                  <a:ext cx="931922" cy="32047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4377906"/>
                  <a:ext cx="851130" cy="32047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231" y="5419036"/>
                  <a:ext cx="843949" cy="32047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72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/>
            <p:cNvSpPr/>
            <p:nvPr/>
          </p:nvSpPr>
          <p:spPr>
            <a:xfrm>
              <a:off x="3630793" y="4824533"/>
              <a:ext cx="3720149" cy="554641"/>
            </a:xfrm>
            <a:custGeom>
              <a:avLst/>
              <a:gdLst>
                <a:gd name="connsiteX0" fmla="*/ 0 w 3720149"/>
                <a:gd name="connsiteY0" fmla="*/ 554641 h 554641"/>
                <a:gd name="connsiteX1" fmla="*/ 518260 w 3720149"/>
                <a:gd name="connsiteY1" fmla="*/ 527834 h 554641"/>
                <a:gd name="connsiteX2" fmla="*/ 783346 w 3720149"/>
                <a:gd name="connsiteY2" fmla="*/ 462307 h 554641"/>
                <a:gd name="connsiteX3" fmla="*/ 1006734 w 3720149"/>
                <a:gd name="connsiteY3" fmla="*/ 340189 h 554641"/>
                <a:gd name="connsiteX4" fmla="*/ 1298627 w 3720149"/>
                <a:gd name="connsiteY4" fmla="*/ 101909 h 554641"/>
                <a:gd name="connsiteX5" fmla="*/ 1444574 w 3720149"/>
                <a:gd name="connsiteY5" fmla="*/ 15532 h 554641"/>
                <a:gd name="connsiteX6" fmla="*/ 1530950 w 3720149"/>
                <a:gd name="connsiteY6" fmla="*/ 6597 h 554641"/>
                <a:gd name="connsiteX7" fmla="*/ 1682854 w 3720149"/>
                <a:gd name="connsiteY7" fmla="*/ 87016 h 554641"/>
                <a:gd name="connsiteX8" fmla="*/ 2004532 w 3720149"/>
                <a:gd name="connsiteY8" fmla="*/ 432522 h 554641"/>
                <a:gd name="connsiteX9" fmla="*/ 2105801 w 3720149"/>
                <a:gd name="connsiteY9" fmla="*/ 512942 h 554641"/>
                <a:gd name="connsiteX10" fmla="*/ 2216006 w 3720149"/>
                <a:gd name="connsiteY10" fmla="*/ 527834 h 554641"/>
                <a:gd name="connsiteX11" fmla="*/ 2344081 w 3720149"/>
                <a:gd name="connsiteY11" fmla="*/ 471243 h 554641"/>
                <a:gd name="connsiteX12" fmla="*/ 2597254 w 3720149"/>
                <a:gd name="connsiteY12" fmla="*/ 232963 h 554641"/>
                <a:gd name="connsiteX13" fmla="*/ 2683630 w 3720149"/>
                <a:gd name="connsiteY13" fmla="*/ 173393 h 554641"/>
                <a:gd name="connsiteX14" fmla="*/ 2755114 w 3720149"/>
                <a:gd name="connsiteY14" fmla="*/ 179350 h 554641"/>
                <a:gd name="connsiteX15" fmla="*/ 2883190 w 3720149"/>
                <a:gd name="connsiteY15" fmla="*/ 331253 h 554641"/>
                <a:gd name="connsiteX16" fmla="*/ 3044029 w 3720149"/>
                <a:gd name="connsiteY16" fmla="*/ 456350 h 554641"/>
                <a:gd name="connsiteX17" fmla="*/ 3181040 w 3720149"/>
                <a:gd name="connsiteY17" fmla="*/ 518899 h 554641"/>
                <a:gd name="connsiteX18" fmla="*/ 3380600 w 3720149"/>
                <a:gd name="connsiteY18" fmla="*/ 527834 h 554641"/>
                <a:gd name="connsiteX19" fmla="*/ 3538460 w 3720149"/>
                <a:gd name="connsiteY19" fmla="*/ 471243 h 554641"/>
                <a:gd name="connsiteX20" fmla="*/ 3609944 w 3720149"/>
                <a:gd name="connsiteY20" fmla="*/ 468264 h 554641"/>
                <a:gd name="connsiteX21" fmla="*/ 3720149 w 3720149"/>
                <a:gd name="connsiteY21" fmla="*/ 539748 h 5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20149" h="554641">
                  <a:moveTo>
                    <a:pt x="0" y="554641"/>
                  </a:moveTo>
                  <a:cubicBezTo>
                    <a:pt x="193851" y="548932"/>
                    <a:pt x="387702" y="543223"/>
                    <a:pt x="518260" y="527834"/>
                  </a:cubicBezTo>
                  <a:cubicBezTo>
                    <a:pt x="648818" y="512445"/>
                    <a:pt x="701934" y="493581"/>
                    <a:pt x="783346" y="462307"/>
                  </a:cubicBezTo>
                  <a:cubicBezTo>
                    <a:pt x="864758" y="431033"/>
                    <a:pt x="920854" y="400255"/>
                    <a:pt x="1006734" y="340189"/>
                  </a:cubicBezTo>
                  <a:cubicBezTo>
                    <a:pt x="1092614" y="280123"/>
                    <a:pt x="1225654" y="156018"/>
                    <a:pt x="1298627" y="101909"/>
                  </a:cubicBezTo>
                  <a:cubicBezTo>
                    <a:pt x="1371600" y="47800"/>
                    <a:pt x="1405854" y="31417"/>
                    <a:pt x="1444574" y="15532"/>
                  </a:cubicBezTo>
                  <a:cubicBezTo>
                    <a:pt x="1483294" y="-353"/>
                    <a:pt x="1491237" y="-5317"/>
                    <a:pt x="1530950" y="6597"/>
                  </a:cubicBezTo>
                  <a:cubicBezTo>
                    <a:pt x="1570663" y="18511"/>
                    <a:pt x="1603924" y="16029"/>
                    <a:pt x="1682854" y="87016"/>
                  </a:cubicBezTo>
                  <a:cubicBezTo>
                    <a:pt x="1761784" y="158003"/>
                    <a:pt x="1934041" y="361534"/>
                    <a:pt x="2004532" y="432522"/>
                  </a:cubicBezTo>
                  <a:cubicBezTo>
                    <a:pt x="2075023" y="503510"/>
                    <a:pt x="2070555" y="497057"/>
                    <a:pt x="2105801" y="512942"/>
                  </a:cubicBezTo>
                  <a:cubicBezTo>
                    <a:pt x="2141047" y="528827"/>
                    <a:pt x="2176293" y="534784"/>
                    <a:pt x="2216006" y="527834"/>
                  </a:cubicBezTo>
                  <a:cubicBezTo>
                    <a:pt x="2255719" y="520884"/>
                    <a:pt x="2280540" y="520388"/>
                    <a:pt x="2344081" y="471243"/>
                  </a:cubicBezTo>
                  <a:cubicBezTo>
                    <a:pt x="2407622" y="422098"/>
                    <a:pt x="2540663" y="282605"/>
                    <a:pt x="2597254" y="232963"/>
                  </a:cubicBezTo>
                  <a:cubicBezTo>
                    <a:pt x="2653845" y="183321"/>
                    <a:pt x="2657320" y="182328"/>
                    <a:pt x="2683630" y="173393"/>
                  </a:cubicBezTo>
                  <a:cubicBezTo>
                    <a:pt x="2709940" y="164458"/>
                    <a:pt x="2721854" y="153040"/>
                    <a:pt x="2755114" y="179350"/>
                  </a:cubicBezTo>
                  <a:cubicBezTo>
                    <a:pt x="2788374" y="205660"/>
                    <a:pt x="2835038" y="285086"/>
                    <a:pt x="2883190" y="331253"/>
                  </a:cubicBezTo>
                  <a:cubicBezTo>
                    <a:pt x="2931342" y="377420"/>
                    <a:pt x="2994387" y="425076"/>
                    <a:pt x="3044029" y="456350"/>
                  </a:cubicBezTo>
                  <a:cubicBezTo>
                    <a:pt x="3093671" y="487624"/>
                    <a:pt x="3124945" y="506985"/>
                    <a:pt x="3181040" y="518899"/>
                  </a:cubicBezTo>
                  <a:cubicBezTo>
                    <a:pt x="3237135" y="530813"/>
                    <a:pt x="3321030" y="535777"/>
                    <a:pt x="3380600" y="527834"/>
                  </a:cubicBezTo>
                  <a:cubicBezTo>
                    <a:pt x="3440170" y="519891"/>
                    <a:pt x="3500236" y="481171"/>
                    <a:pt x="3538460" y="471243"/>
                  </a:cubicBezTo>
                  <a:cubicBezTo>
                    <a:pt x="3576684" y="461315"/>
                    <a:pt x="3579662" y="456846"/>
                    <a:pt x="3609944" y="468264"/>
                  </a:cubicBezTo>
                  <a:cubicBezTo>
                    <a:pt x="3640226" y="479682"/>
                    <a:pt x="3709724" y="529820"/>
                    <a:pt x="3720149" y="53974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3627815" y="2948059"/>
              <a:ext cx="3723127" cy="536788"/>
            </a:xfrm>
            <a:custGeom>
              <a:avLst/>
              <a:gdLst>
                <a:gd name="connsiteX0" fmla="*/ 0 w 3723127"/>
                <a:gd name="connsiteY0" fmla="*/ 536788 h 536788"/>
                <a:gd name="connsiteX1" fmla="*/ 476560 w 3723127"/>
                <a:gd name="connsiteY1" fmla="*/ 512960 h 536788"/>
                <a:gd name="connsiteX2" fmla="*/ 777389 w 3723127"/>
                <a:gd name="connsiteY2" fmla="*/ 450411 h 536788"/>
                <a:gd name="connsiteX3" fmla="*/ 1247992 w 3723127"/>
                <a:gd name="connsiteY3" fmla="*/ 128733 h 536788"/>
                <a:gd name="connsiteX4" fmla="*/ 1376068 w 3723127"/>
                <a:gd name="connsiteY4" fmla="*/ 33421 h 536788"/>
                <a:gd name="connsiteX5" fmla="*/ 1477337 w 3723127"/>
                <a:gd name="connsiteY5" fmla="*/ 658 h 536788"/>
                <a:gd name="connsiteX6" fmla="*/ 1584563 w 3723127"/>
                <a:gd name="connsiteY6" fmla="*/ 30443 h 536788"/>
                <a:gd name="connsiteX7" fmla="*/ 1796036 w 3723127"/>
                <a:gd name="connsiteY7" fmla="*/ 218088 h 536788"/>
                <a:gd name="connsiteX8" fmla="*/ 1989639 w 3723127"/>
                <a:gd name="connsiteY8" fmla="*/ 429562 h 536788"/>
                <a:gd name="connsiteX9" fmla="*/ 2102822 w 3723127"/>
                <a:gd name="connsiteY9" fmla="*/ 501046 h 536788"/>
                <a:gd name="connsiteX10" fmla="*/ 2233876 w 3723127"/>
                <a:gd name="connsiteY10" fmla="*/ 501046 h 536788"/>
                <a:gd name="connsiteX11" fmla="*/ 2347059 w 3723127"/>
                <a:gd name="connsiteY11" fmla="*/ 420626 h 536788"/>
                <a:gd name="connsiteX12" fmla="*/ 2493006 w 3723127"/>
                <a:gd name="connsiteY12" fmla="*/ 227024 h 536788"/>
                <a:gd name="connsiteX13" fmla="*/ 2567468 w 3723127"/>
                <a:gd name="connsiteY13" fmla="*/ 179368 h 536788"/>
                <a:gd name="connsiteX14" fmla="*/ 2638952 w 3723127"/>
                <a:gd name="connsiteY14" fmla="*/ 179368 h 536788"/>
                <a:gd name="connsiteX15" fmla="*/ 2775964 w 3723127"/>
                <a:gd name="connsiteY15" fmla="*/ 250852 h 536788"/>
                <a:gd name="connsiteX16" fmla="*/ 3014244 w 3723127"/>
                <a:gd name="connsiteY16" fmla="*/ 414669 h 536788"/>
                <a:gd name="connsiteX17" fmla="*/ 3139341 w 3723127"/>
                <a:gd name="connsiteY17" fmla="*/ 471261 h 536788"/>
                <a:gd name="connsiteX18" fmla="*/ 3300180 w 3723127"/>
                <a:gd name="connsiteY18" fmla="*/ 504024 h 536788"/>
                <a:gd name="connsiteX19" fmla="*/ 3723127 w 3723127"/>
                <a:gd name="connsiteY19" fmla="*/ 518917 h 53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3127" h="536788">
                  <a:moveTo>
                    <a:pt x="0" y="536788"/>
                  </a:moveTo>
                  <a:cubicBezTo>
                    <a:pt x="173497" y="532072"/>
                    <a:pt x="346995" y="527356"/>
                    <a:pt x="476560" y="512960"/>
                  </a:cubicBezTo>
                  <a:cubicBezTo>
                    <a:pt x="606125" y="498564"/>
                    <a:pt x="648817" y="514449"/>
                    <a:pt x="777389" y="450411"/>
                  </a:cubicBezTo>
                  <a:cubicBezTo>
                    <a:pt x="905961" y="386373"/>
                    <a:pt x="1148212" y="198231"/>
                    <a:pt x="1247992" y="128733"/>
                  </a:cubicBezTo>
                  <a:cubicBezTo>
                    <a:pt x="1347772" y="59235"/>
                    <a:pt x="1337844" y="54767"/>
                    <a:pt x="1376068" y="33421"/>
                  </a:cubicBezTo>
                  <a:cubicBezTo>
                    <a:pt x="1414292" y="12075"/>
                    <a:pt x="1442588" y="1154"/>
                    <a:pt x="1477337" y="658"/>
                  </a:cubicBezTo>
                  <a:cubicBezTo>
                    <a:pt x="1512086" y="162"/>
                    <a:pt x="1531447" y="-5795"/>
                    <a:pt x="1584563" y="30443"/>
                  </a:cubicBezTo>
                  <a:cubicBezTo>
                    <a:pt x="1637679" y="66681"/>
                    <a:pt x="1728523" y="151568"/>
                    <a:pt x="1796036" y="218088"/>
                  </a:cubicBezTo>
                  <a:cubicBezTo>
                    <a:pt x="1863549" y="284608"/>
                    <a:pt x="1938508" y="382402"/>
                    <a:pt x="1989639" y="429562"/>
                  </a:cubicBezTo>
                  <a:cubicBezTo>
                    <a:pt x="2040770" y="476722"/>
                    <a:pt x="2062116" y="489132"/>
                    <a:pt x="2102822" y="501046"/>
                  </a:cubicBezTo>
                  <a:cubicBezTo>
                    <a:pt x="2143528" y="512960"/>
                    <a:pt x="2193170" y="514449"/>
                    <a:pt x="2233876" y="501046"/>
                  </a:cubicBezTo>
                  <a:cubicBezTo>
                    <a:pt x="2274582" y="487643"/>
                    <a:pt x="2303871" y="466296"/>
                    <a:pt x="2347059" y="420626"/>
                  </a:cubicBezTo>
                  <a:cubicBezTo>
                    <a:pt x="2390247" y="374956"/>
                    <a:pt x="2456271" y="267234"/>
                    <a:pt x="2493006" y="227024"/>
                  </a:cubicBezTo>
                  <a:cubicBezTo>
                    <a:pt x="2529741" y="186814"/>
                    <a:pt x="2543144" y="187311"/>
                    <a:pt x="2567468" y="179368"/>
                  </a:cubicBezTo>
                  <a:cubicBezTo>
                    <a:pt x="2591792" y="171425"/>
                    <a:pt x="2604203" y="167454"/>
                    <a:pt x="2638952" y="179368"/>
                  </a:cubicBezTo>
                  <a:cubicBezTo>
                    <a:pt x="2673701" y="191282"/>
                    <a:pt x="2713415" y="211635"/>
                    <a:pt x="2775964" y="250852"/>
                  </a:cubicBezTo>
                  <a:cubicBezTo>
                    <a:pt x="2838513" y="290069"/>
                    <a:pt x="2953681" y="377934"/>
                    <a:pt x="3014244" y="414669"/>
                  </a:cubicBezTo>
                  <a:cubicBezTo>
                    <a:pt x="3074807" y="451404"/>
                    <a:pt x="3091685" y="456368"/>
                    <a:pt x="3139341" y="471261"/>
                  </a:cubicBezTo>
                  <a:cubicBezTo>
                    <a:pt x="3186997" y="486153"/>
                    <a:pt x="3202883" y="496081"/>
                    <a:pt x="3300180" y="504024"/>
                  </a:cubicBezTo>
                  <a:cubicBezTo>
                    <a:pt x="3397477" y="511967"/>
                    <a:pt x="3560302" y="515442"/>
                    <a:pt x="3723127" y="51891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0" name="Picture 8" descr="http://www.juergenwiki.de/work/wiki/lib/exe/fetch.php?w=650&amp;tok=490cc1&amp;media=public:particle_filter_visualizat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66" y="1345277"/>
            <a:ext cx="61912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9977" y="1298244"/>
            <a:ext cx="11430000" cy="8699196"/>
            <a:chOff x="409977" y="1298244"/>
            <a:chExt cx="11430000" cy="8699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17719" r="30278" b="48177"/>
            <a:stretch/>
          </p:blipFill>
          <p:spPr>
            <a:xfrm>
              <a:off x="409977" y="1700166"/>
              <a:ext cx="11430000" cy="3980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30135" r="30371" b="21269"/>
            <a:stretch/>
          </p:blipFill>
          <p:spPr>
            <a:xfrm>
              <a:off x="409977" y="6080763"/>
              <a:ext cx="11430000" cy="39166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79110" y="1298244"/>
              <a:ext cx="3291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Initial Particle Cloud for Robot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5396" y="5680652"/>
              <a:ext cx="255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anose="02020404030301010803" pitchFamily="18" charset="0"/>
                </a:rPr>
                <a:t>Refined Particle Cloud </a:t>
              </a:r>
              <a:endParaRPr lang="en-US" sz="20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8298</TotalTime>
  <Words>618</Words>
  <Application>Microsoft Office PowerPoint</Application>
  <PresentationFormat>Custom</PresentationFormat>
  <Paragraphs>261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CMobley7</dc:creator>
  <cp:lastModifiedBy>CMobley7</cp:lastModifiedBy>
  <cp:revision>249</cp:revision>
  <dcterms:created xsi:type="dcterms:W3CDTF">2016-08-29T18:20:42Z</dcterms:created>
  <dcterms:modified xsi:type="dcterms:W3CDTF">2016-09-18T02:44:35Z</dcterms:modified>
</cp:coreProperties>
</file>